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32"/>
  </p:handoutMasterIdLst>
  <p:sldIdLst>
    <p:sldId id="256" r:id="rId2"/>
    <p:sldId id="286" r:id="rId3"/>
    <p:sldId id="288" r:id="rId4"/>
    <p:sldId id="257" r:id="rId5"/>
    <p:sldId id="287" r:id="rId6"/>
    <p:sldId id="307" r:id="rId7"/>
    <p:sldId id="308" r:id="rId8"/>
    <p:sldId id="259" r:id="rId9"/>
    <p:sldId id="260" r:id="rId10"/>
    <p:sldId id="297" r:id="rId11"/>
    <p:sldId id="298" r:id="rId12"/>
    <p:sldId id="300" r:id="rId13"/>
    <p:sldId id="299" r:id="rId14"/>
    <p:sldId id="291" r:id="rId15"/>
    <p:sldId id="301" r:id="rId16"/>
    <p:sldId id="302" r:id="rId17"/>
    <p:sldId id="290" r:id="rId18"/>
    <p:sldId id="303" r:id="rId19"/>
    <p:sldId id="305" r:id="rId20"/>
    <p:sldId id="304" r:id="rId21"/>
    <p:sldId id="293" r:id="rId22"/>
    <p:sldId id="295" r:id="rId23"/>
    <p:sldId id="296" r:id="rId24"/>
    <p:sldId id="294" r:id="rId25"/>
    <p:sldId id="275" r:id="rId26"/>
    <p:sldId id="306" r:id="rId27"/>
    <p:sldId id="278" r:id="rId28"/>
    <p:sldId id="280" r:id="rId29"/>
    <p:sldId id="281" r:id="rId30"/>
    <p:sldId id="279" r:id="rId31"/>
  </p:sldIdLst>
  <p:sldSz cx="9144000" cy="6858000" type="screen4x3"/>
  <p:notesSz cx="9928225" cy="679767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FFFFCC"/>
    <a:srgbClr val="CCECFF"/>
    <a:srgbClr val="FF9999"/>
    <a:srgbClr val="FF7C80"/>
    <a:srgbClr val="CCFFCC"/>
    <a:srgbClr val="CCFF99"/>
    <a:srgbClr val="CCFF66"/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ลักษณะ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ลักษณะสีเข้ม 2 - เน้น 5/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ลักษณะชุดรูปแบบ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ลักษณะ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ลักษณะสีปานกลาง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699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612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699" y="6456612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75EB40-8AFD-4F40-BAA3-2BDE3B409DC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82A628-8D6C-420B-BDD7-C23CCD54266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D855-A804-4449-8606-06258EDEFF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750E2-2E7C-49C7-9115-043E497062B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E09E-73D4-4FDD-AF57-81DBEA2F4F0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8B03-BE81-44FB-ABF6-A00074B61AB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C63E-48AE-4978-852E-02E690CF8D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6A96-662C-4336-ACC6-DE6FA58948B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AD36-567A-480D-9550-0218685A9DF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3B5DA-FC4D-4358-B312-8EFCF8C8A0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F999-558F-4E71-92E8-4E26901C118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52483-FC02-45F6-A1D4-9F6390D2CAE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EC6F0-808C-447D-BCDD-BCF6F04987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1F5B-1925-4430-B70E-6927221979D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99627116-22E4-4F54-841B-F1F62EC3354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A:\KRUT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32" y="1214422"/>
            <a:ext cx="6724680" cy="1909778"/>
          </a:xfrm>
        </p:spPr>
        <p:txBody>
          <a:bodyPr/>
          <a:lstStyle/>
          <a:p>
            <a:pPr eaLnBrk="1" hangingPunct="1"/>
            <a:r>
              <a:rPr lang="th-TH" sz="6600" b="1" dirty="0" smtClean="0">
                <a:solidFill>
                  <a:srgbClr val="FFFF66"/>
                </a:solidFill>
                <a:latin typeface="Angsana New" pitchFamily="18" charset="-34"/>
              </a:rPr>
              <a:t>การบริหารความเสี่ยง</a:t>
            </a:r>
            <a:br>
              <a:rPr lang="th-TH" sz="6600" b="1" dirty="0" smtClean="0">
                <a:solidFill>
                  <a:srgbClr val="FFFF66"/>
                </a:solidFill>
                <a:latin typeface="Angsana New" pitchFamily="18" charset="-34"/>
              </a:rPr>
            </a:br>
            <a:r>
              <a:rPr lang="th-TH" sz="6600" b="1" dirty="0" smtClean="0">
                <a:solidFill>
                  <a:srgbClr val="FFFF66"/>
                </a:solidFill>
                <a:latin typeface="Angsana New" pitchFamily="18" charset="-34"/>
              </a:rPr>
              <a:t>โรงพยาบาลหนองบุญมาก</a:t>
            </a:r>
          </a:p>
        </p:txBody>
      </p:sp>
      <p:pic>
        <p:nvPicPr>
          <p:cNvPr id="3075" name="Picture 7" descr="HAND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4491" y="4357694"/>
            <a:ext cx="4182397" cy="18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00166" y="928670"/>
            <a:ext cx="5510202" cy="642942"/>
          </a:xfrm>
        </p:spPr>
        <p:txBody>
          <a:bodyPr/>
          <a:lstStyle/>
          <a:p>
            <a:r>
              <a:rPr lang="th-TH" sz="4000" b="1" u="sng" dirty="0" smtClean="0">
                <a:solidFill>
                  <a:srgbClr val="FF66FF"/>
                </a:solidFill>
              </a:rPr>
              <a:t>การค้นหาความเสี่ยงเชิงรุก ได้แก่</a:t>
            </a:r>
            <a:endParaRPr lang="th-TH" sz="4000" b="1" u="sng" dirty="0">
              <a:solidFill>
                <a:srgbClr val="FF66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1500198" y="57148"/>
            <a:ext cx="7429520" cy="10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ngsana New" pitchFamily="18" charset="-34"/>
                <a:ea typeface="+mj-ea"/>
              </a:rPr>
              <a:t>การค้นหา/ระบุความเสี่ยง</a:t>
            </a:r>
            <a:r>
              <a:rPr kumimoji="0" lang="th-TH" sz="4400" b="1" i="0" u="none" strike="noStrike" kern="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ngsana New" pitchFamily="18" charset="-34"/>
                <a:ea typeface="+mj-ea"/>
              </a:rPr>
              <a:t> 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ngsana New" pitchFamily="18" charset="-34"/>
                <a:ea typeface="+mj-ea"/>
              </a:rPr>
              <a:t>(Risk Identification)</a:t>
            </a: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ngsana New" pitchFamily="18" charset="-34"/>
              <a:ea typeface="+mj-ea"/>
            </a:endParaRP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514353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 ประสบการณ์ของบุคคล</a:t>
            </a:r>
            <a:endParaRPr lang="en-US" sz="26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- แบบสอบถามความพึงพอใจของลูกค้าภายใน-ภายนอก</a:t>
            </a:r>
            <a:endParaRPr lang="en-US" sz="2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- ความคิดเห็นจากการสนทนาของผู้รับบริการ/ลูกค้า</a:t>
            </a:r>
            <a:endParaRPr lang="en-US" sz="2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2. การเรียนรู้จากประสบการณ์ของผู้อื่น, จากการค้นคว้า, จากแหล่งข้อมูลข่าวสารภายนอก</a:t>
            </a:r>
            <a:endParaRPr lang="en-US" sz="26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- ทบทวนเหตุการณ์สำคัญจากเอกสาร/ตำรา ประยุกต์สู่การปฏิบัติขององค์กร</a:t>
            </a:r>
            <a:endParaRPr lang="en-US" sz="2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- ข่าวสาร หนังสือพิมพ์ โทรทัศน์</a:t>
            </a:r>
            <a:endParaRPr lang="en-US" sz="2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3. การเรียนรู้ระหว่างการทำงาน</a:t>
            </a:r>
            <a:endParaRPr lang="en-US" sz="26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- รายงานเหตุการณ์สำคัญ/อุบัติการณ์ในระหว่างการปฏิบัติงาน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(Occurrence/ Incidence Report)</a:t>
            </a:r>
          </a:p>
          <a:p>
            <a:pPr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จากการวิเคราะห์กระบวนการหลักของหน่วยงาน </a:t>
            </a:r>
            <a:r>
              <a:rPr lang="en-US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(Top Down Flow chart)</a:t>
            </a:r>
          </a:p>
          <a:p>
            <a:pPr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จากการเยี่ยมสำรวจ เช่น </a:t>
            </a:r>
            <a:r>
              <a:rPr lang="en-US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IC, RSM, ENV Round</a:t>
            </a:r>
          </a:p>
          <a:p>
            <a:pPr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จากการเยี่ยมสำรวจจากภายนอก เช่น จากการควบคุมภายใน การประเมินจาก </a:t>
            </a:r>
            <a:r>
              <a:rPr lang="th-TH" sz="26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สสจ.</a:t>
            </a:r>
            <a:r>
              <a:rPr lang="th-TH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ศูนย์วิศวกรรม </a:t>
            </a:r>
            <a:endParaRPr lang="en-US" sz="26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0"/>
              </a:spcBef>
              <a:buNone/>
            </a:pPr>
            <a:endParaRPr lang="th-TH" sz="2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1500166" y="428604"/>
            <a:ext cx="635798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sng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การค้นหาความเสี่ยงเชิงรับ ได้แก่</a:t>
            </a:r>
            <a:endParaRPr kumimoji="0" lang="th-TH" sz="4800" b="1" i="0" u="sng" strike="noStrike" kern="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5"/>
          <p:cNvSpPr txBox="1">
            <a:spLocks/>
          </p:cNvSpPr>
          <p:nvPr/>
        </p:nvSpPr>
        <p:spPr bwMode="auto">
          <a:xfrm>
            <a:off x="1500166" y="1714488"/>
            <a:ext cx="67151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4000" b="1" dirty="0" smtClean="0">
                <a:latin typeface="Angsana New" pitchFamily="18" charset="-34"/>
              </a:rPr>
              <a:t>- ค้นหาจากกระบวนการดูแลผู้ป่วย</a:t>
            </a:r>
            <a:endParaRPr lang="en-US" sz="4000" b="1" dirty="0" smtClean="0">
              <a:latin typeface="Angsana New" pitchFamily="18" charset="-34"/>
            </a:endParaRPr>
          </a:p>
          <a:p>
            <a:r>
              <a:rPr lang="th-TH" sz="4000" b="1" dirty="0" smtClean="0">
                <a:latin typeface="Angsana New" pitchFamily="18" charset="-34"/>
              </a:rPr>
              <a:t>- ทบทวนเวชระเบียน</a:t>
            </a:r>
            <a:endParaRPr lang="en-US" sz="4000" b="1" dirty="0" smtClean="0">
              <a:latin typeface="Angsana New" pitchFamily="18" charset="-34"/>
            </a:endParaRPr>
          </a:p>
          <a:p>
            <a:r>
              <a:rPr lang="th-TH" sz="4000" b="1" dirty="0" smtClean="0">
                <a:latin typeface="Angsana New" pitchFamily="18" charset="-34"/>
              </a:rPr>
              <a:t>- ระบบบันทึกข้อมูลของโรงพยาบาลที่มีอยู่แล้ว</a:t>
            </a:r>
            <a:endParaRPr lang="en-US" sz="4000" b="1" dirty="0" smtClean="0">
              <a:latin typeface="Angsana New" pitchFamily="18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gsana New" pitchFamily="18" charset="-34"/>
            </a:endParaRPr>
          </a:p>
        </p:txBody>
      </p:sp>
      <p:pic>
        <p:nvPicPr>
          <p:cNvPr id="17410" name="Picture 2" descr="à¸à¸¥à¸à¸²à¸£à¸à¹à¸à¸«à¸²à¸£à¸¹à¸à¸ à¸²à¸à¸ªà¸³à¸«à¸£à¸±à¸ à¸à¸µà¸¡à¸«à¸¡à¸¹à¸à¹à¸²à¸à¸²à¸£à¹à¸à¸¹à¸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145676"/>
            <a:ext cx="3786214" cy="23551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14480" y="428604"/>
            <a:ext cx="6500858" cy="1071570"/>
          </a:xfrm>
        </p:spPr>
        <p:txBody>
          <a:bodyPr/>
          <a:lstStyle/>
          <a:p>
            <a:pPr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-    ระบบบันทึกข้อมูลที่ควรนำมาใช้ในการค้นหาความเสี่ยงของหน่วยงาน ได้แก่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57158" y="2000240"/>
          <a:ext cx="8572560" cy="435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32"/>
                <a:gridCol w="4000528"/>
              </a:tblGrid>
              <a:tr h="271464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บันทึกการบำรุงรักษาเครื่องมือต่างๆ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รายงานอุบัติการณ์ความเสี่ยง (</a:t>
                      </a:r>
                      <a:r>
                        <a:rPr lang="en-US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Incidence Report, Med error)</a:t>
                      </a:r>
                      <a:endParaRPr lang="th-TH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รายงานของตู้รับความคิดเห็น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รายงานสถานการณ์การเงิน/คลัง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รายงานผลการตรวจสุขภาพประจำปีของเจ้าหน้าที่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การประเมินสิ่งแวดล้อมโรงพยาบาล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รายงานสรุปความพึงพอใจของผู้รับบริการ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รายงานการตรวจถังดับเพลิง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บันทึกการควบคุมคุณภาพของห้องปฏิบัติการ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รายงานด้านอาชีวอนามัย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รายงานการตรวจสอบความปลอดภัยในการทำงาน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การตรวจสอบความปลอดภัยด้านรังสีวิทยา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ความผิดพลาดในการให้ยา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รายงานการติดเชื้อในโรงพยาบาล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บันทึกประจำวันของหน่วยงาน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รายงานเวรตรวจการ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th-TH" sz="2000" b="1" kern="1200" dirty="0" smtClean="0">
                          <a:latin typeface="Angsana New" pitchFamily="18" charset="-34"/>
                          <a:cs typeface="Angsana New" pitchFamily="18" charset="-34"/>
                        </a:rPr>
                        <a:t>รายงานของหน่วยรักษาความปลอดภัย</a:t>
                      </a:r>
                      <a:endParaRPr lang="en-US" sz="2000" b="1" kern="12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1195390"/>
            <a:ext cx="7786742" cy="5376882"/>
          </a:xfrm>
        </p:spPr>
        <p:txBody>
          <a:bodyPr/>
          <a:lstStyle/>
          <a:p>
            <a:pPr>
              <a:buFont typeface="Angsana New" pitchFamily="18" charset="-34"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ประสบการณ์ของสมาชิกในหน่วยงาน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ngsana New" pitchFamily="18" charset="-34"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ตู้รับความคิดเห็นข้อเสนอแนะ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ngsana New" pitchFamily="18" charset="-34"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คำร้องเรียนของผู้ป่วย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ngsana New" pitchFamily="18" charset="-34"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เรียนรู้จากประสบการณ์ของผู้อื่น เช่น จากการค้นหาวารสารวิชาการ/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Internet/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การติดตามข่าวหน้าหนังสือพิมพ์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ngsana New" pitchFamily="18" charset="-34"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การสำรวจสิ่งแวดล้อม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ngsana New" pitchFamily="18" charset="-34"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เรียนรู้ระหว่างทำงาน (การรายงานอุบัติการณ์)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643866" cy="642942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66FF"/>
                </a:solidFill>
                <a:latin typeface="Angsana New" pitchFamily="18" charset="-34"/>
                <a:cs typeface="Angsana New" pitchFamily="18" charset="-34"/>
              </a:rPr>
              <a:t>ตารางคะแนนระดับความรุนแรง</a:t>
            </a:r>
            <a:endParaRPr lang="th-TH" sz="4000" dirty="0">
              <a:solidFill>
                <a:srgbClr val="FF66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214282" y="57148"/>
            <a:ext cx="8715436" cy="11572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</a:rPr>
              <a:t>การวิเคราะห์/ประเมิน/จัดลำดับความเสี่ยง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FF66"/>
                </a:solidFill>
                <a:latin typeface="+mj-lt"/>
                <a:ea typeface="+mj-ea"/>
              </a:rPr>
              <a:t>(Risk Analysis/ Assessment)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50" t="20508" r="13281" b="10644"/>
          <a:stretch>
            <a:fillRect/>
          </a:stretch>
        </p:blipFill>
        <p:spPr bwMode="auto">
          <a:xfrm>
            <a:off x="1142976" y="1857364"/>
            <a:ext cx="7000924" cy="492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262842" cy="1527175"/>
          </a:xfrm>
        </p:spPr>
        <p:txBody>
          <a:bodyPr/>
          <a:lstStyle/>
          <a:p>
            <a:r>
              <a:rPr lang="th-TH" sz="4800" b="1" dirty="0" smtClean="0">
                <a:solidFill>
                  <a:srgbClr val="FF66FF"/>
                </a:solidFill>
                <a:latin typeface="Angsana New" pitchFamily="18" charset="-34"/>
                <a:cs typeface="Angsana New" pitchFamily="18" charset="-34"/>
              </a:rPr>
              <a:t>ตารางโอกาสเกิดความเสี่ยง </a:t>
            </a:r>
            <a:r>
              <a:rPr lang="en-US" sz="4800" b="1" dirty="0" smtClean="0">
                <a:solidFill>
                  <a:srgbClr val="FF66FF"/>
                </a:solidFill>
                <a:latin typeface="Angsana New" pitchFamily="18" charset="-34"/>
                <a:cs typeface="Angsana New" pitchFamily="18" charset="-34"/>
              </a:rPr>
              <a:t>(Likelihood)</a:t>
            </a:r>
            <a:endParaRPr lang="th-TH" sz="4800" dirty="0">
              <a:solidFill>
                <a:srgbClr val="FF66FF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500034" y="1500174"/>
          <a:ext cx="8286808" cy="498672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071702"/>
                <a:gridCol w="6215106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cs typeface="+mn-cs"/>
                        </a:rPr>
                        <a:t>ระดับ</a:t>
                      </a:r>
                      <a:endParaRPr lang="en-US" sz="4000" b="1" dirty="0"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cs typeface="+mn-cs"/>
                        </a:rPr>
                        <a:t>นิยาม</a:t>
                      </a:r>
                      <a:endParaRPr lang="en-US" sz="4000" b="1" dirty="0"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65633" marR="65633" marT="0" marB="0"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cs typeface="+mn-cs"/>
                        </a:rPr>
                        <a:t>1</a:t>
                      </a:r>
                      <a:r>
                        <a:rPr lang="en-US" sz="2400" b="1" dirty="0" smtClean="0">
                          <a:cs typeface="+mn-cs"/>
                        </a:rPr>
                        <a:t>  Rare</a:t>
                      </a:r>
                      <a:endParaRPr lang="en-US" sz="3200" b="1" dirty="0">
                        <a:latin typeface="Cambria"/>
                        <a:ea typeface="Calibri"/>
                        <a:cs typeface="+mj-cs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cs typeface="+mn-cs"/>
                        </a:rPr>
                        <a:t>มีโอกาสเกิดขึ้นได้น้อยมาก ไม่เกินปีละครั้ง</a:t>
                      </a:r>
                      <a:endParaRPr lang="en-US" sz="3600" b="1" dirty="0"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65633" marR="65633" marT="0" marB="0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cs typeface="+mn-cs"/>
                        </a:rPr>
                        <a:t>2</a:t>
                      </a:r>
                      <a:r>
                        <a:rPr lang="en-US" sz="2400" b="1" dirty="0">
                          <a:cs typeface="+mn-cs"/>
                        </a:rPr>
                        <a:t>  Unlikely</a:t>
                      </a:r>
                      <a:endParaRPr lang="en-US" sz="3200" b="1" dirty="0"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cs typeface="+mn-cs"/>
                        </a:rPr>
                        <a:t>มีโอกาสเกิดขึ้นได้น้อย ประมาณปีละ 2-3 ครั้ง (หรือ  6 เดือน/ครั้ง)</a:t>
                      </a:r>
                      <a:endParaRPr lang="en-US" sz="3600" b="1" dirty="0"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65633" marR="65633" marT="0" marB="0"/>
                </a:tc>
              </a:tr>
              <a:tr h="80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cs typeface="+mn-cs"/>
                        </a:rPr>
                        <a:t>3</a:t>
                      </a:r>
                      <a:r>
                        <a:rPr lang="en-US" sz="2400" b="1" dirty="0">
                          <a:cs typeface="+mn-cs"/>
                        </a:rPr>
                        <a:t>  Possible</a:t>
                      </a:r>
                      <a:endParaRPr lang="en-US" sz="3200" b="1" dirty="0"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cs typeface="+mn-cs"/>
                        </a:rPr>
                        <a:t>มีโอกาสเกิดขึ้นได้เป็นครั้งคราว ประมาณปีละ 4-6 ครั้ง (หรือประมาณ 2-3 เดือน/ครั้ง)</a:t>
                      </a:r>
                      <a:endParaRPr lang="en-US" sz="3600" b="1" dirty="0"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65633" marR="65633" marT="0" marB="0"/>
                </a:tc>
              </a:tr>
              <a:tr h="80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cs typeface="+mn-cs"/>
                        </a:rPr>
                        <a:t>4</a:t>
                      </a:r>
                      <a:r>
                        <a:rPr lang="en-US" sz="2400" b="1" dirty="0">
                          <a:cs typeface="+mn-cs"/>
                        </a:rPr>
                        <a:t>  Likely</a:t>
                      </a:r>
                      <a:endParaRPr lang="en-US" sz="3200" b="1" dirty="0"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cs typeface="+mn-cs"/>
                        </a:rPr>
                        <a:t>มีโอกาสเกิดขึ้นได้บ่อยๆ ประมาณปีละ 7-12 ครั้ง (ประมาณเดือนละครั้ง)</a:t>
                      </a:r>
                      <a:endParaRPr lang="en-US" sz="3600" b="1" dirty="0"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65633" marR="65633" marT="0" marB="0"/>
                </a:tc>
              </a:tr>
              <a:tr h="80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cs typeface="+mn-cs"/>
                        </a:rPr>
                        <a:t>5</a:t>
                      </a:r>
                      <a:r>
                        <a:rPr lang="en-US" sz="2400" b="1" dirty="0">
                          <a:cs typeface="+mn-cs"/>
                        </a:rPr>
                        <a:t>  Frequent</a:t>
                      </a:r>
                      <a:endParaRPr lang="en-US" sz="3200" b="1" dirty="0"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cs typeface="+mn-cs"/>
                        </a:rPr>
                        <a:t>มีโอกาสเกิดขึ้นได้บ่อยมาก เกิดขึ้นได้ทุกๆ สัปดาห์ หรือเกิดขึ้นมากกว่า 12 ครั้ง/ปี</a:t>
                      </a:r>
                      <a:endParaRPr lang="en-US" sz="3600" b="1" dirty="0"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65633" marR="65633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-27001"/>
            <a:ext cx="7620000" cy="1527175"/>
          </a:xfrm>
        </p:spPr>
        <p:txBody>
          <a:bodyPr/>
          <a:lstStyle/>
          <a:p>
            <a:r>
              <a:rPr lang="th-TH" sz="6000" b="1" dirty="0" smtClean="0">
                <a:solidFill>
                  <a:srgbClr val="FF66FF"/>
                </a:solidFill>
                <a:latin typeface="Angsana New" pitchFamily="18" charset="-34"/>
                <a:cs typeface="Angsana New" pitchFamily="18" charset="-34"/>
              </a:rPr>
              <a:t>ตารางระดับความเสี่ยง </a:t>
            </a:r>
            <a:r>
              <a:rPr lang="en-US" sz="6000" b="1" dirty="0" smtClean="0">
                <a:solidFill>
                  <a:srgbClr val="FF66FF"/>
                </a:solidFill>
                <a:latin typeface="Angsana New" pitchFamily="18" charset="-34"/>
                <a:cs typeface="Angsana New" pitchFamily="18" charset="-34"/>
              </a:rPr>
              <a:t>Risk Level</a:t>
            </a:r>
            <a:endParaRPr lang="th-TH" sz="6000" dirty="0">
              <a:solidFill>
                <a:srgbClr val="FF66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 l="20508" t="30762" r="17968" b="23828"/>
          <a:stretch>
            <a:fillRect/>
          </a:stretch>
        </p:blipFill>
        <p:spPr bwMode="auto">
          <a:xfrm>
            <a:off x="218891" y="1285860"/>
            <a:ext cx="87108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81124" y="142852"/>
            <a:ext cx="7477156" cy="1095359"/>
          </a:xfrm>
        </p:spPr>
        <p:txBody>
          <a:bodyPr/>
          <a:lstStyle/>
          <a:p>
            <a:r>
              <a:rPr lang="th-TH" sz="4800" b="1" dirty="0" smtClean="0">
                <a:solidFill>
                  <a:srgbClr val="FF66FF"/>
                </a:solidFill>
                <a:latin typeface="Angsana New" pitchFamily="18" charset="-34"/>
                <a:cs typeface="Angsana New" pitchFamily="18" charset="-34"/>
              </a:rPr>
              <a:t>คำอธิบายตารางระดับความเสี่ยง </a:t>
            </a:r>
            <a:r>
              <a:rPr lang="en-US" sz="4800" b="1" dirty="0" smtClean="0">
                <a:solidFill>
                  <a:srgbClr val="FF66FF"/>
                </a:solidFill>
                <a:latin typeface="Angsana New" pitchFamily="18" charset="-34"/>
                <a:cs typeface="Angsana New" pitchFamily="18" charset="-34"/>
              </a:rPr>
              <a:t>Risk Level</a:t>
            </a:r>
            <a:endParaRPr lang="th-TH" sz="4800" dirty="0">
              <a:solidFill>
                <a:srgbClr val="FF66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15820" t="30762" r="14453" b="15039"/>
          <a:stretch>
            <a:fillRect/>
          </a:stretch>
        </p:blipFill>
        <p:spPr bwMode="auto">
          <a:xfrm>
            <a:off x="142844" y="1142984"/>
            <a:ext cx="885831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5072098"/>
          </a:xfrm>
        </p:spPr>
        <p:txBody>
          <a:bodyPr/>
          <a:lstStyle/>
          <a:p>
            <a:pPr marL="0" lvl="2">
              <a:buNone/>
            </a:pPr>
            <a:r>
              <a:rPr lang="th-TH" b="1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1.1 การเตรียมการก่อนเกิดเหตุ</a:t>
            </a:r>
          </a:p>
          <a:p>
            <a:pPr marL="0" lvl="2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(1.1.1) การหลีกเลี่ยงความเสี่ยง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(Risk avoidance)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คือ การที่บุคคล หรือองค์กรยุติการทำหน้าที่บางอย่างที่มีความเสี่ยงสูง เช่น การที่แพทย์ยุติการทำคลอดกรณีพบว่ามีความเสี่ยงที่จะตกเลือด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 marL="0" lvl="2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(1.1.2) การผ่องถ่ายความเสี่ยง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(Risk transfer)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คือ การที่มอบหมายให้บุคคล หรือองค์กรอื่นมาทำหน้าที่ที่มีความเสี่ยงแทน เช่น การส่งผู้ป่วยไปตรวจทางห้องปฏิบัติการ หรือเอกซเรย์ นอกสถานที่ก็เป็นการผ่องถ่ายความเสี่ยงต่อการวินิจฉัยผิดพลาดไปให้ด้วย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 marL="0" lvl="2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(1.1.3) การป้องกันความเสี่ยง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(Risk prevention)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คือ การใช้มาตรการต่างๆ เพื่อลดโอกาสที่จะเกิดอุบัติเหตุ หรือความเสียหาย เช่น การป้องกันอุบัติเหตุ  การล้างมือป้องกันการติดเชื้อ และการฝึกซ้อมเมื่อเกิดอัคคีภัย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 marL="0" lvl="2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(1.1.4) การลดความสูญเสีย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(Loss reduction)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คือ กลยุทธ์ที่ใช้เมื่อเกิดความเสียหายขึ้นแล้ว เช่น การสอบสวนและการบันทึกหลักฐานที่สมบูรณ์ เพื่อลดภาระการชดใช้ การให้ข้อมูลที่สมบูรณ์และตรงไปตรงมา เพื่อลดการเสียชื่อเสียง กลยุทธ์สำคัญเพื่อลดความสูญเสีย คือ การดูแลผู้ที่ได้รับบาดเจ็บ หรือประสบปัญหาด้วยความใส่ใจทันที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 marL="0">
              <a:buNone/>
            </a:pP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28" y="71414"/>
            <a:ext cx="75009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38200" marR="0" lvl="0" indent="-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ngsana New" pitchFamily="18" charset="-34"/>
                <a:ea typeface="+mj-ea"/>
              </a:rPr>
              <a:t>การจัดการกับความเสี่ยง</a:t>
            </a:r>
            <a:r>
              <a:rPr kumimoji="0" lang="th-TH" sz="4800" b="1" i="0" u="none" strike="noStrike" kern="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ngsana New" pitchFamily="18" charset="-34"/>
                <a:ea typeface="+mj-ea"/>
              </a:rPr>
              <a:t> 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ngsana New" pitchFamily="18" charset="-34"/>
                <a:ea typeface="+mj-ea"/>
              </a:rPr>
              <a:t>(Risk Response)</a:t>
            </a:r>
            <a:endParaRPr kumimoji="0" lang="th-TH" sz="4800" b="1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ngsana New" pitchFamily="18" charset="-34"/>
              <a:ea typeface="+mj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57290" y="857232"/>
            <a:ext cx="69405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tabLst/>
              <a:defRPr/>
            </a:pP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1. การจัดการกับความเสี่ยง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1643050"/>
            <a:ext cx="8929750" cy="4429156"/>
          </a:xfrm>
        </p:spPr>
        <p:txBody>
          <a:bodyPr/>
          <a:lstStyle/>
          <a:p>
            <a:pPr marL="0">
              <a:buNone/>
            </a:pPr>
            <a:r>
              <a:rPr lang="th-TH" b="1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1.2 การลดความสูญเสียหลังเกิดเหตุการณ์ </a:t>
            </a:r>
            <a:r>
              <a:rPr lang="en-US" b="1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(Loss Reduction)</a:t>
            </a:r>
          </a:p>
          <a:p>
            <a:pPr marL="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     (1.2.1)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ให้การดูแลแก้ไขปัญหา โดยฉับพลันด้วยความเอาใจใส่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 marL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(1.2.2) มีการสื่อสารและสร้างสัมพันธภาพที่ดี ระหว่างเจ้าหน้าที่กับผู้ป่วยและญาติ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 marL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(1.2.3) มีทีมแก้ไขความเสี่ยงตามระดับความรุนแรงของความเสี่ยงอย่างเหมาะสม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 marL="0">
              <a:buNone/>
            </a:pPr>
            <a:endParaRPr lang="th-TH" b="1" dirty="0" smtClean="0">
              <a:solidFill>
                <a:srgbClr val="92D050"/>
              </a:solidFill>
              <a:latin typeface="Angsana New" pitchFamily="18" charset="-34"/>
              <a:cs typeface="Angsana New" pitchFamily="18" charset="-34"/>
            </a:endParaRPr>
          </a:p>
          <a:p>
            <a:pPr marL="0">
              <a:buNone/>
            </a:pPr>
            <a:r>
              <a:rPr lang="th-TH" b="1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1.3 การบริหารเงินค่าเสียหายอย่างเหมาะสมและเป็นที่พอใจแก่ผู้เสียหาย</a:t>
            </a:r>
            <a:endParaRPr lang="en-US" b="1" dirty="0" smtClean="0">
              <a:solidFill>
                <a:srgbClr val="92D050"/>
              </a:solidFill>
              <a:latin typeface="Angsana New" pitchFamily="18" charset="-34"/>
              <a:cs typeface="Angsana New" pitchFamily="18" charset="-34"/>
            </a:endParaRPr>
          </a:p>
          <a:p>
            <a:pPr marL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(1.3.1) มีระบบประสานงานคณะกรรมการระดับจังหวัด เรื่องเงินชดเชยความเสียหายของผู้ป่วยที่ได้รับความเสียหายจากบริการทางการแพทย์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7814" y="142852"/>
            <a:ext cx="7010400" cy="928670"/>
          </a:xfrm>
        </p:spPr>
        <p:txBody>
          <a:bodyPr/>
          <a:lstStyle/>
          <a:p>
            <a:pPr marL="838200" indent="-838200" eaLnBrk="1" hangingPunct="1"/>
            <a:r>
              <a:rPr lang="th-TH" sz="6200" b="1" dirty="0" smtClean="0">
                <a:solidFill>
                  <a:srgbClr val="FFFF66"/>
                </a:solidFill>
                <a:latin typeface="Angsana New" pitchFamily="18" charset="-34"/>
              </a:rPr>
              <a:t>นโยบายการบริหารความเสี่ยง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00108"/>
            <a:ext cx="8715436" cy="5643602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>
              <a:buNone/>
            </a:pPr>
            <a:r>
              <a:rPr lang="th-TH" sz="2000" b="1" dirty="0" smtClean="0"/>
              <a:t>                   </a:t>
            </a:r>
          </a:p>
          <a:p>
            <a:pPr marL="0">
              <a:buNone/>
            </a:pPr>
            <a:endParaRPr lang="th-TH" sz="2000" b="1" dirty="0" smtClean="0"/>
          </a:p>
          <a:p>
            <a:pPr marL="0">
              <a:buNone/>
            </a:pPr>
            <a:endParaRPr lang="th-TH" sz="2000" b="1" dirty="0" smtClean="0"/>
          </a:p>
          <a:p>
            <a:pPr algn="ctr">
              <a:buNone/>
            </a:pPr>
            <a:r>
              <a:rPr lang="th-TH" sz="2400" b="1" dirty="0" smtClean="0"/>
              <a:t>ประกาศโรงพยาบาลหนองบุญมาก</a:t>
            </a:r>
            <a:endParaRPr lang="en-US" sz="2400" dirty="0" smtClean="0"/>
          </a:p>
          <a:p>
            <a:pPr algn="ctr">
              <a:buNone/>
            </a:pPr>
            <a:r>
              <a:rPr lang="th-TH" sz="2400" b="1" dirty="0" smtClean="0"/>
              <a:t>เรื่อง นโยบายบริหารความเสี่ยง</a:t>
            </a:r>
            <a:endParaRPr lang="en-US" sz="2400" dirty="0" smtClean="0"/>
          </a:p>
          <a:p>
            <a:pPr marL="0">
              <a:buNone/>
            </a:pPr>
            <a:endParaRPr lang="th-TH" sz="2000" b="1" dirty="0" smtClean="0"/>
          </a:p>
          <a:p>
            <a:pPr marL="0"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         เพื่อให้การดำเนินงานระบบบริหารความเสี่ยงของโรงพยาบาลหนองบุญมาก เกิดประสิทธิภาพสูงสุด ตามมาตรฐานของสถาบันรับรองคุณภาพสถานพยาบาล องค์การมหาชน (สรพ.)   จึงขอกำหนดนโยบายการบริหารความเสี่ยง ดังนี้</a:t>
            </a:r>
          </a:p>
          <a:p>
            <a:pPr marL="0">
              <a:buNone/>
            </a:pPr>
            <a:endParaRPr lang="en-US" sz="800" b="1" dirty="0" smtClean="0">
              <a:latin typeface="Angsana New" pitchFamily="18" charset="-34"/>
              <a:cs typeface="Angsana New" pitchFamily="18" charset="-34"/>
            </a:endParaRPr>
          </a:p>
          <a:p>
            <a:pPr marL="0" lvl="0"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    1. กำหนดให้ ความปลอดภัย เป็นเป้าหมายหลักในการให้บริการ “โรงพยาบาลหนองบุญมาก เป็นสถานที่ปลอดภัยต่อผู้รับบริการ ญาติ และเจ้าหน้าที่”</a:t>
            </a:r>
          </a:p>
          <a:p>
            <a:pPr marL="0" lvl="0">
              <a:buNone/>
            </a:pPr>
            <a:endParaRPr lang="en-US" sz="800" b="1" dirty="0" smtClean="0">
              <a:latin typeface="Angsana New" pitchFamily="18" charset="-34"/>
              <a:cs typeface="Angsana New" pitchFamily="18" charset="-34"/>
            </a:endParaRPr>
          </a:p>
          <a:p>
            <a:pPr marL="0" lvl="0"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    2. เจ้าหน้าที่ทุกคนทราบและปฏิบัติตามแนวทาง  เพื่อส่งเสริมให้เกิดวัฒนธรรมความปลอดภัยในการดูแลผู้ป่วย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(Patient Safety Culture)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    </a:t>
            </a:r>
            <a:endParaRPr lang="en-US" sz="2400" b="1" dirty="0" smtClean="0">
              <a:latin typeface="Angsana New" pitchFamily="18" charset="-34"/>
              <a:cs typeface="Angsana New" pitchFamily="18" charset="-34"/>
            </a:endParaRPr>
          </a:p>
          <a:p>
            <a:pPr algn="just" eaLnBrk="1" hangingPunct="1">
              <a:buClr>
                <a:srgbClr val="FFCC66"/>
              </a:buClr>
              <a:buSzTx/>
              <a:buNone/>
            </a:pPr>
            <a:r>
              <a:rPr lang="th-TH" sz="2000" b="1" dirty="0" smtClean="0">
                <a:solidFill>
                  <a:schemeClr val="tx2"/>
                </a:solidFill>
                <a:latin typeface="Angsana New" pitchFamily="18" charset="-34"/>
              </a:rPr>
              <a:t>	</a:t>
            </a:r>
            <a:endParaRPr lang="en-US" sz="2000" b="1" dirty="0" smtClean="0">
              <a:solidFill>
                <a:schemeClr val="tx2"/>
              </a:solidFill>
              <a:latin typeface="Angsana New" pitchFamily="18" charset="-34"/>
            </a:endParaRPr>
          </a:p>
          <a:p>
            <a:pPr algn="just" eaLnBrk="1" hangingPunct="1">
              <a:buClr>
                <a:srgbClr val="FFCC66"/>
              </a:buClr>
              <a:buSzTx/>
              <a:buNone/>
            </a:pPr>
            <a:endParaRPr lang="th-TH" sz="2000" b="1" dirty="0" smtClean="0">
              <a:latin typeface="Angsana New" pitchFamily="18" charset="-34"/>
            </a:endParaRPr>
          </a:p>
        </p:txBody>
      </p:sp>
      <p:pic>
        <p:nvPicPr>
          <p:cNvPr id="4" name="รูปภาพ 3" descr="A:\KRUT.TIF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857620" y="1142984"/>
            <a:ext cx="974863" cy="96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357554" y="307181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643050"/>
            <a:ext cx="8501122" cy="4643470"/>
          </a:xfrm>
        </p:spPr>
        <p:txBody>
          <a:bodyPr/>
          <a:lstStyle/>
          <a:p>
            <a:pPr algn="just">
              <a:spcAft>
                <a:spcPts val="1200"/>
              </a:spcAft>
              <a:buNone/>
            </a:pPr>
            <a:r>
              <a:rPr lang="th-TH" sz="3600" b="1" dirty="0" smtClean="0">
                <a:solidFill>
                  <a:srgbClr val="FF66FF"/>
                </a:solidFill>
                <a:latin typeface="Angsana New" pitchFamily="18" charset="-34"/>
                <a:cs typeface="Angsana New" pitchFamily="18" charset="-34"/>
              </a:rPr>
              <a:t>2. ปฏิบัติตามมาตรฐานที่กำหนดและเฝ้าระวังอุบัติการณ์</a:t>
            </a:r>
            <a:endParaRPr lang="en-US" sz="3600" b="1" dirty="0" smtClean="0">
              <a:solidFill>
                <a:srgbClr val="FF66FF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b="1" dirty="0" smtClean="0">
                <a:solidFill>
                  <a:srgbClr val="FF66FF"/>
                </a:solidFill>
                <a:latin typeface="Angsana New" pitchFamily="18" charset="-34"/>
                <a:cs typeface="Angsana New" pitchFamily="18" charset="-34"/>
              </a:rPr>
              <a:t>3. ดำเนินการควบคุมความเสี่ยงกรณีมีอุบัติการณ์สืบสวนหาสาเหตุและป้องกันไม่ให้เกิดอุบัติการณ์ซ้ำ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โดยดำเนินการปรับปรุงมาตรการการจัดการความเสี่ยงเหล่านั้นเพียงพอ หรือไม่ ถ้าไม่เพียงพอให้หน่วยงานวิเคราะห์และปรับปรุงแนวทางจัดการความเสี่ยงต่อไปในกรณีที่ต้องการ การสนับสนุน การแก้ไขปัญหาให้รายงานผู้อำนวยการ หรือคณะกรรมการบริหารโรงพยาบาล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just">
              <a:buNone/>
            </a:pPr>
            <a:endParaRPr lang="th-TH" sz="3600" b="1" dirty="0">
              <a:solidFill>
                <a:srgbClr val="FF66FF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44" y="2571744"/>
          <a:ext cx="8786875" cy="381487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96288"/>
                <a:gridCol w="1064420"/>
                <a:gridCol w="2323801"/>
                <a:gridCol w="2541658"/>
                <a:gridCol w="1089282"/>
                <a:gridCol w="871426"/>
              </a:tblGrid>
              <a:tr h="1145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ระดับความเสี่ยง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(1-4)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ระดับความรุนแรง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(A-I)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อุบัติการณ์ทางคลินิก/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อุบัติการณ์ทั่วไป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 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Med error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รายงานภายในระยะเวลา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การดำเนิน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การแก้ไข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</a:tr>
              <a:tr h="1145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ต่ำ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ไม่มีความคลาดเคลื่อน แต่มีโอกาสที่จะก่อให้เกิดความคลาดเคลื่อน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ไม่มีความคลาดเคลื่อนเกิดขึ้นแต่มีเหตุการณ์ที่อาจทำให้เกิดความคลาดเคลื่อน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7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วัน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ea typeface="Cordia New"/>
                          <a:cs typeface="Angsana New" pitchFamily="18" charset="-34"/>
                        </a:rPr>
                        <a:t>1 เดือน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</a:tr>
              <a:tr h="1209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เกิดความคลาดเคลื่อนขึ้น แต่ไม่เป็นอันตราย/ไม่ส่งผลเสียหายเนื่องจากความคลาดเคลื่อนยังไม่ถึงผู้รับบริการ เครื่องมือ อุปกรณ์ กระบวนการทำงานและองค์กร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มีความคลาดเคลื่อนเกิดขึ้นแต่ไม่เป็นอันตรายต่อผู้ป่วย เนื่องจากความคลาดเคลื่อนไปไม่ถึงผู้ป่วย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7 วัน</a:t>
                      </a:r>
                      <a:endParaRPr lang="en-US" sz="2000" b="1" dirty="0" smtClean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ea typeface="Cordia New"/>
                          <a:cs typeface="Angsana New" pitchFamily="18" charset="-34"/>
                        </a:rPr>
                        <a:t>1 เดือน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00166" y="142853"/>
            <a:ext cx="7010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38200" marR="0" lvl="0" indent="-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การดำเนินการเมื่อเกิดอุบัติการณ์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57290" y="1285860"/>
            <a:ext cx="6940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  <a:defRPr/>
            </a:pPr>
            <a:r>
              <a:rPr kumimoji="0" lang="th-TH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เมื่อเกิดอุบัติการณ์ ให้หน่วยงานประเมินระดับความรุนแรงของอุบัติการณ์ตามเกณฑ์ ดังนี้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715435" cy="614366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71543"/>
                <a:gridCol w="1016801"/>
                <a:gridCol w="2614631"/>
                <a:gridCol w="2144391"/>
                <a:gridCol w="1181754"/>
                <a:gridCol w="886315"/>
              </a:tblGrid>
              <a:tr h="1000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ระดับความเสี่ยง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1-4)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ระดับความรุนแรง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(A-I)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อุบัติการณ์ทางคลินิก/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อุบัติการณ์ทั่วไป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 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Med error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รายงานภายในระยะเวลา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การดำเนิน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การแก้ไข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>
                    <a:solidFill>
                      <a:srgbClr val="FFFFCC"/>
                    </a:solidFill>
                  </a:tcPr>
                </a:tc>
              </a:tr>
              <a:tr h="2500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ea typeface="Cordia New"/>
                          <a:cs typeface="Angsana New" pitchFamily="18" charset="-34"/>
                        </a:rPr>
                        <a:t>ปานกลาง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เกิดความคลาดเคลื่อน แต่ไม่เป็นอันตราย/ไม่ส่งผลเสียหายถึงแม้ว่าความคลาดเคลื่อนนั้นจะไปถึงผู้รับบริการ เครื่องมือ อุปกรณ์ กระบวนการทำงาน และองค์กรแล้ว หรือมีความเสียหายมูลค่าไม่เกิน 1,000 บาท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 - </a:t>
                      </a: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มีความคลาดเคลื่อนเกิดขึ้นแต่ไม่เป็นอันตรายต่อผู้ป่วยถึงแม้ว่าความเคลื่อนนั้นจะไปถึงผู้ป่วยแล้ว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7 วัน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1 เดือน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</a:tr>
              <a:tr h="2643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D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เกิดความคลาดเคลื่อน แต่ไม่เป็นอันตราย/ไม่ส่งผลเสียหาย แต่ต้องมีการเฝ้าระวังเพื่อให้มั่นใจว่าไม่เป็นอันตราย/ไม่ส่งผลเสียหายต่อผู้รับบริการ เครื่องมือ อุปกรณ์ กระบวนการทำงานและองค์กร หรือมีความเสียหายมูลค่ามากกว่า 1,000 บาท แต่ไม่เกิน 5,000 บาท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มีความคลาดเคลื่อนเกิดขึ้นแต่ไม่เป็นอันตรายต่อผู้ป่วย แต่ยังจำเป็นต้องมีการติดตามผู้ป่วยเพิ่มเติม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ea typeface="Cordia New"/>
                          <a:cs typeface="Angsana New" pitchFamily="18" charset="-34"/>
                        </a:rPr>
                        <a:t>7 วัน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ea typeface="Cordia New"/>
                          <a:cs typeface="Angsana New" pitchFamily="18" charset="-34"/>
                        </a:rPr>
                        <a:t>1 เดือน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6327" marR="66327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85720" y="428604"/>
          <a:ext cx="8643998" cy="59293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16485"/>
                <a:gridCol w="898027"/>
                <a:gridCol w="2928958"/>
                <a:gridCol w="2214578"/>
                <a:gridCol w="928694"/>
                <a:gridCol w="857256"/>
              </a:tblGrid>
              <a:tr h="1125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ระดับความเสี่ยง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(1-4)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ระดับความรุนแรง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(A-I)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อุบัติการณ์ทางคลินิก/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อุบัติการณ์ทั่วไป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 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Med error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รายงานภายในระยะเวลา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การดำเนิน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การแก้ไข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>
                    <a:solidFill>
                      <a:srgbClr val="FFFFCC"/>
                    </a:solidFill>
                  </a:tcPr>
                </a:tc>
              </a:tr>
              <a:tr h="2268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ea typeface="Cordia New"/>
                          <a:cs typeface="Angsana New" pitchFamily="18" charset="-34"/>
                        </a:rPr>
                        <a:t>สูง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E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เกิดความคลาดเคลื่อน ส่งผลให้เกิดอันตรายชั่วคราวต่อผู้รับบริการ เครื่องมือ อุปกรณ์ กระบวนการทำงานและองค์กร ต้องได้รับการรักษา/แก้ไขเพิ่มเติม หรือมีความเสียหายมากกว่า 5,000 บาท แต่ไม่เกิน 10,000 บาท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-  </a:t>
                      </a: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มีความคลาดเคลื่อนเกิดขึ้นและเป็นอันตรายต่อผู้ป่วยเพียงชั่วคราวรวมถึงจำเป็นต้องได้รับการรักษาในโรงพยาบาลหรือแก้ไขเพิ่มเติม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24 ชม.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2 สัปดาห์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</a:tr>
              <a:tr h="2535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F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เกิดความคลาดเคลื่อน เกิดอันตรายชั่วคราวต่อผู้รับบริการ เครื่องมือ อุปกรณ์ กระบวนการทำงาน ต้องนอนโรงพยาบาลนานขึ้น ใช้เวลาแก้ไขนานขึ้น หรือมีความเสียหายมูลค่ามากกว่า 10,000 บาท แต่ไม่เกิน 50,000 บาท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มีความผิดพลาดเกิดขึ้นและเป็นอันตรายต่อผู้ป่วยเพียงชั่วคราว รวมถึงจำเป็นต้องได้รับการรักษาในโรงพยาบาลหรือยืดระยะเวลาในการรักษาตัวในโรงพยาบาลออกไป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ea typeface="Cordia New"/>
                          <a:cs typeface="Angsana New" pitchFamily="18" charset="-34"/>
                        </a:rPr>
                        <a:t>24 ชม.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ea typeface="Cordia New"/>
                          <a:cs typeface="Angsana New" pitchFamily="18" charset="-34"/>
                        </a:rPr>
                        <a:t>2 สัปดาห์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48878" marR="48878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2" y="142852"/>
          <a:ext cx="8715436" cy="64937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57256"/>
                <a:gridCol w="928694"/>
                <a:gridCol w="3429024"/>
                <a:gridCol w="1820597"/>
                <a:gridCol w="974322"/>
                <a:gridCol w="705543"/>
              </a:tblGrid>
              <a:tr h="995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ระดับความเสี่ยง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(1-4)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ระดับความรุนแรง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(A-I)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อุบัติการณ์ทางคลินิก/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อุบัติการณ์ทั่วไป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อุบัติการณ์ 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Med error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รายงานภายในระยะเวลา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การดำเนิน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การแก้ไข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>
                    <a:solidFill>
                      <a:srgbClr val="FFFFCC"/>
                    </a:solidFill>
                  </a:tcPr>
                </a:tc>
              </a:tr>
              <a:tr h="1370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สู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งมาก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G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เกิดความคลาดเคลื่อน เกิดอันตรายถาวรต่อผู้รับบริการ เครื่องมือ อุปกรณ์ กระบวนการทำงานและองค์กร หรือมีความเสียหายมูลค่ามากกว่า 50,000 บาท แต่ไม่เกิน 80,000 บาท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มีความคลาดเคลื่อนเกิดขึ้นและเป็นอันตรายต่อผู้ป่วยถาวร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24 ชม.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7 วัน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</a:tr>
              <a:tr h="2067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H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เกิดความคลาดเคลื่อน เกิดอันตรายเกือบถึงชีวิตต่อผู้รับบริการ ต้องทำการช่วยชีวิต เกิดความเสียหายต่อผู้รับบริการ เครื่องมือ อุปกรณ์ กระบวนการทำงาน และองค์กรต้องมีการแก้ไขอย่างเร่งด่วน </a:t>
                      </a: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(CPR) </a:t>
                      </a: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หรือมีความเสียหายมูลค่ามากกว่า 80,000 บาท แต่ไม่เกิน 100,000 บาท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มีความคลาดเคลื่อนเกิดขึ้นและเป็นอันตรายต่อผู้ป่วยจนเกือบถึงแก่ชีวิต 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เช่นแพ้ยาแบบ</a:t>
                      </a: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Anaphylaxis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และ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หัวใจหยุดเต้น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ea typeface="Cordia New"/>
                          <a:cs typeface="Angsana New" pitchFamily="18" charset="-34"/>
                        </a:rPr>
                        <a:t>24 ชม.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ea typeface="Cordia New"/>
                          <a:cs typeface="Angsana New" pitchFamily="18" charset="-34"/>
                        </a:rPr>
                        <a:t>7 วัน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</a:tr>
              <a:tr h="205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I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เกิดความคลาดเคลื่อน เกิดอันตรายจนถึงชีวิตต่อผู้รับบริการ เกิดความเสียหายจนแก้ไขไม่ได้ ต่อผู้รับบริการ เครื่องมือ อุปกรณ์ กระบวนการทำงานและทำให้เสื่อมเสียชื่อเสียง ถูกฟ้องร้องทางสื่อ ทางกฎหมาย หรือมีความเสียหายมูลค่ามากกว่า 100,000 บาท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มีความคลาดเคลื่อนเกิดขึ้นและเป็นอันตรายต่อผู้ป่วยจนถึงแก่ชีวิต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Angsana New" pitchFamily="18" charset="-34"/>
                          <a:cs typeface="Angsana New" pitchFamily="18" charset="-34"/>
                        </a:rPr>
                        <a:t>24 ชม.</a:t>
                      </a:r>
                      <a:endParaRPr lang="en-US" sz="2000" b="1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7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วัน</a:t>
                      </a:r>
                      <a:endParaRPr lang="en-US" sz="2000" b="1" dirty="0"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33016" marR="33016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071678"/>
            <a:ext cx="8286808" cy="2357454"/>
          </a:xfrm>
        </p:spPr>
        <p:txBody>
          <a:bodyPr/>
          <a:lstStyle/>
          <a:p>
            <a:pPr rtl="1" eaLnBrk="1" hangingPunct="1">
              <a:buNone/>
            </a:pPr>
            <a:r>
              <a:rPr lang="th-TH" sz="5000" b="1" dirty="0" smtClean="0">
                <a:solidFill>
                  <a:srgbClr val="FFCC00"/>
                </a:solidFill>
                <a:latin typeface="Angsana New" pitchFamily="18" charset="-34"/>
              </a:rPr>
              <a:t>** </a:t>
            </a:r>
            <a:r>
              <a:rPr lang="th-TH" sz="5000" b="1" dirty="0" smtClean="0">
                <a:solidFill>
                  <a:schemeClr val="tx1"/>
                </a:solidFill>
                <a:latin typeface="Angsana New" pitchFamily="18" charset="-34"/>
              </a:rPr>
              <a:t>รายงานหัวหน้าเวร/ หัวหน้างาน/ หัวหน้าฝ่าย และผู้อำนวยการโรงพยาบาลทันที และให้ดำเนินการแก้ไขภายใน  24 ชั่วโมง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1330325" y="260350"/>
            <a:ext cx="7705725" cy="1527175"/>
          </a:xfrm>
        </p:spPr>
        <p:txBody>
          <a:bodyPr/>
          <a:lstStyle/>
          <a:p>
            <a:pPr eaLnBrk="1" hangingPunct="1"/>
            <a:r>
              <a:rPr lang="th-TH" sz="4600" b="1" smtClean="0">
                <a:solidFill>
                  <a:srgbClr val="FFFF66"/>
                </a:solidFill>
                <a:latin typeface="Angsana New" pitchFamily="18" charset="-34"/>
              </a:rPr>
              <a:t>เหตุการณ์ หรืออุบัติการณ์ ต่อไปนี้ เป็นเหตุการณ์หรืออุบัติการณ์สำคัญที่ผู้ประสบเหตุต้องรายงาน</a:t>
            </a:r>
          </a:p>
        </p:txBody>
      </p:sp>
      <p:pic>
        <p:nvPicPr>
          <p:cNvPr id="22532" name="Picture 8" descr="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581525"/>
            <a:ext cx="201612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6372225" y="5589588"/>
            <a:ext cx="21605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rtl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th-TH" sz="11900" b="1" i="1">
                <a:solidFill>
                  <a:srgbClr val="66FF66"/>
                </a:solidFill>
                <a:latin typeface="Angsana New" pitchFamily="18" charset="-34"/>
              </a:rPr>
              <a:t>......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19336" t="27832" r="16797" b="19433"/>
          <a:stretch>
            <a:fillRect/>
          </a:stretch>
        </p:blipFill>
        <p:spPr bwMode="auto">
          <a:xfrm>
            <a:off x="142844" y="500042"/>
            <a:ext cx="876008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524000" y="119062"/>
            <a:ext cx="7010400" cy="12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ngsana New" pitchFamily="18" charset="-34"/>
                <a:ea typeface="+mj-ea"/>
                <a:cs typeface="Times New Roman" pitchFamily="18" charset="0"/>
              </a:rPr>
              <a:t>โปรแกรมการบริหารความเสี่ยง</a:t>
            </a:r>
            <a:endParaRPr kumimoji="0" lang="th-TH" sz="4400" b="1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14282" y="1500174"/>
          <a:ext cx="8643998" cy="413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4714908"/>
              </a:tblGrid>
              <a:tr h="857256">
                <a:tc>
                  <a:txBody>
                    <a:bodyPr/>
                    <a:lstStyle/>
                    <a:p>
                      <a:pPr lvl="1" algn="ctr">
                        <a:buNone/>
                      </a:pPr>
                      <a:r>
                        <a:rPr lang="th-TH" sz="4800" b="1" dirty="0" smtClean="0">
                          <a:solidFill>
                            <a:srgbClr val="FFCC66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ด้านคลินิก</a:t>
                      </a:r>
                      <a:endParaRPr lang="en-US" sz="4800" b="1" dirty="0" smtClean="0">
                        <a:solidFill>
                          <a:srgbClr val="FFCC66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800" b="1" dirty="0" smtClean="0">
                          <a:solidFill>
                            <a:srgbClr val="FFCC66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ด้านทั่วไป</a:t>
                      </a:r>
                    </a:p>
                  </a:txBody>
                  <a:tcPr/>
                </a:tc>
              </a:tr>
              <a:tr h="3275376">
                <a:tc>
                  <a:txBody>
                    <a:bodyPr/>
                    <a:lstStyle/>
                    <a:p>
                      <a:pPr marL="72000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 ด้านกระบวนการดูแลผู้ป่วย </a:t>
                      </a:r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(PCT)</a:t>
                      </a:r>
                    </a:p>
                    <a:p>
                      <a:pPr marL="72000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 ด้านระบบยา </a:t>
                      </a:r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(PTC)</a:t>
                      </a:r>
                    </a:p>
                    <a:p>
                      <a:pPr marL="72000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 ด้านการควบคุมและป้องกันการติดเชื้อในโรงพยาบาล </a:t>
                      </a:r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(IC)</a:t>
                      </a:r>
                      <a:endParaRPr lang="th-TH" sz="28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1">
                        <a:buNone/>
                      </a:pP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 ด้านสิ่งแวดล้อมในการดูแลผู้ป่วย</a:t>
                      </a:r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(ENV/ EQ)</a:t>
                      </a:r>
                    </a:p>
                    <a:p>
                      <a:pPr marL="72000" lvl="1">
                        <a:buNone/>
                      </a:pP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 ด้านการบริหารจัดการบุคลากร</a:t>
                      </a:r>
                      <a:endParaRPr lang="en-US" sz="28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2000" lvl="1">
                        <a:buNone/>
                      </a:pPr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 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ด้านเทคโนโลยีและสารสนเทศ (</a:t>
                      </a:r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IM)</a:t>
                      </a:r>
                    </a:p>
                    <a:p>
                      <a:pPr marL="72000" lvl="1">
                        <a:buNone/>
                      </a:pP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 ด้าน </a:t>
                      </a:r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Back office</a:t>
                      </a:r>
                    </a:p>
                    <a:p>
                      <a:pPr marL="72000" lvl="1">
                        <a:buNone/>
                      </a:pP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5. ด้านสิทธิผู้ป่วย จริยธรรมองค์กร ข้อร้องทุกข์/ร้องเรียน</a:t>
                      </a:r>
                      <a:endParaRPr lang="en-US" sz="28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9"/>
          <p:cNvSpPr txBox="1">
            <a:spLocks noChangeArrowheads="1"/>
          </p:cNvSpPr>
          <p:nvPr/>
        </p:nvSpPr>
        <p:spPr bwMode="auto">
          <a:xfrm>
            <a:off x="642910" y="5429264"/>
            <a:ext cx="5857916" cy="12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th-TH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ngsana New" pitchFamily="18" charset="-34"/>
                <a:ea typeface="+mj-ea"/>
              </a:rPr>
              <a:t>และ </a:t>
            </a:r>
            <a:r>
              <a:rPr lang="en-US" sz="6000" b="1" dirty="0" smtClean="0">
                <a:solidFill>
                  <a:srgbClr val="FFFFCC"/>
                </a:solidFill>
                <a:latin typeface="Angsana New" pitchFamily="18" charset="-34"/>
              </a:rPr>
              <a:t>Sentinel Event </a:t>
            </a:r>
            <a:endParaRPr kumimoji="0" lang="th-TH" sz="6000" b="1" i="0" u="none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ngsana New" pitchFamily="18" charset="-34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22" y="136509"/>
            <a:ext cx="7858148" cy="1006475"/>
          </a:xfrm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rgbClr val="FFFF66"/>
                </a:solidFill>
                <a:latin typeface="Angsana New" pitchFamily="18" charset="-34"/>
              </a:rPr>
              <a:t>ขั้นตอนการรายงานอุบัติการณ์สำคัญ/เหตุการณ์สำคัญ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35150" y="1054099"/>
            <a:ext cx="547370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 dirty="0">
                <a:latin typeface="Angsana New" pitchFamily="18" charset="-34"/>
              </a:rPr>
              <a:t>เจ้าหน้าที่ผู้ประสบเหตุรายงาน</a:t>
            </a:r>
            <a:endParaRPr lang="en-US" sz="2400" b="1" dirty="0">
              <a:latin typeface="Angsana New" pitchFamily="18" charset="-34"/>
            </a:endParaRPr>
          </a:p>
          <a:p>
            <a:pPr algn="ctr"/>
            <a:r>
              <a:rPr lang="th-TH" sz="2400" b="1" dirty="0">
                <a:latin typeface="Angsana New" pitchFamily="18" charset="-34"/>
              </a:rPr>
              <a:t>หัวหน้าเวร/หัวหน้าหน่วยงาน/หัวหน้าฝ่าย</a:t>
            </a:r>
            <a:endParaRPr lang="en-US" sz="2400" b="1" dirty="0">
              <a:latin typeface="Angsana New" pitchFamily="18" charset="-34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27088" y="2000240"/>
            <a:ext cx="3244846" cy="19288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2000" b="1" u="sng" dirty="0">
                <a:latin typeface="Angsana New" pitchFamily="18" charset="-34"/>
              </a:rPr>
              <a:t>หัวหน้าเวร/หัวหน้าหน่วยงาน/หัวหน้าฝ่าย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สอบหาสาเหตุและดำเนินการแก้ไขเบื้องต้น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รายงาน </a:t>
            </a:r>
            <a:r>
              <a:rPr lang="th-TH" sz="2000" b="1" dirty="0" err="1">
                <a:latin typeface="Angsana New" pitchFamily="18" charset="-34"/>
              </a:rPr>
              <a:t>ผอ</a:t>
            </a:r>
            <a:r>
              <a:rPr lang="en-US" sz="2000" b="1" dirty="0">
                <a:latin typeface="Angsana New" pitchFamily="18" charset="-34"/>
              </a:rPr>
              <a:t>.</a:t>
            </a:r>
            <a:r>
              <a:rPr lang="th-TH" sz="2000" b="1" dirty="0">
                <a:latin typeface="Angsana New" pitchFamily="18" charset="-34"/>
              </a:rPr>
              <a:t>รพ</a:t>
            </a:r>
            <a:r>
              <a:rPr lang="en-US" sz="2000" b="1" dirty="0" smtClean="0">
                <a:latin typeface="Angsana New" pitchFamily="18" charset="-34"/>
              </a:rPr>
              <a:t>.</a:t>
            </a:r>
            <a:r>
              <a:rPr lang="th-TH" sz="2000" b="1" dirty="0" smtClean="0">
                <a:latin typeface="Angsana New" pitchFamily="18" charset="-34"/>
              </a:rPr>
              <a:t> /แพทย์</a:t>
            </a:r>
            <a:r>
              <a:rPr lang="th-TH" sz="2000" b="1" dirty="0">
                <a:latin typeface="Angsana New" pitchFamily="18" charset="-34"/>
              </a:rPr>
              <a:t>เวรทันที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 smtClean="0">
                <a:latin typeface="Angsana New" pitchFamily="18" charset="-34"/>
              </a:rPr>
              <a:t>บันทึกอุบัติการณ์/เหตุการณ์ ในระบบ </a:t>
            </a:r>
            <a:r>
              <a:rPr lang="en-US" sz="2000" b="1" dirty="0" smtClean="0">
                <a:latin typeface="Angsana New" pitchFamily="18" charset="-34"/>
              </a:rPr>
              <a:t>NRLS</a:t>
            </a:r>
          </a:p>
          <a:p>
            <a:pPr lvl="0"/>
            <a:r>
              <a:rPr lang="en-US" sz="2400" b="1" dirty="0" smtClean="0">
                <a:latin typeface="Angsana New" pitchFamily="18" charset="-34"/>
              </a:rPr>
              <a:t> </a:t>
            </a:r>
            <a:r>
              <a:rPr lang="en-US" sz="2400" b="1" dirty="0" smtClean="0">
                <a:latin typeface="Angsana New" pitchFamily="18" charset="-34"/>
                <a:cs typeface="+mj-cs"/>
              </a:rPr>
              <a:t>(http://nbm111.thai-nrls.org/)</a:t>
            </a:r>
            <a:endParaRPr lang="th-TH" sz="2400" b="1" dirty="0" smtClean="0">
              <a:latin typeface="Angsana New" pitchFamily="18" charset="-34"/>
              <a:cs typeface="+mj-cs"/>
            </a:endParaRPr>
          </a:p>
          <a:p>
            <a:pPr lvl="0"/>
            <a:r>
              <a:rPr lang="th-TH" sz="2000" b="1" dirty="0">
                <a:latin typeface="Angsana New" pitchFamily="18" charset="-34"/>
              </a:rPr>
              <a:t>  </a:t>
            </a:r>
            <a:r>
              <a:rPr lang="th-TH" sz="2000" b="1" dirty="0" smtClean="0">
                <a:latin typeface="Angsana New" pitchFamily="18" charset="-34"/>
              </a:rPr>
              <a:t>ภายใน </a:t>
            </a:r>
            <a:r>
              <a:rPr lang="th-TH" sz="2000" b="1" dirty="0">
                <a:latin typeface="Angsana New" pitchFamily="18" charset="-34"/>
              </a:rPr>
              <a:t>1 วันทำการ</a:t>
            </a:r>
            <a:endParaRPr lang="en-US" sz="2000" b="1" dirty="0">
              <a:latin typeface="Angsana New" pitchFamily="18" charset="-34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714876" y="2071678"/>
            <a:ext cx="3929090" cy="19288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2000" b="1" u="sng" dirty="0">
                <a:latin typeface="Angsana New" pitchFamily="18" charset="-34"/>
              </a:rPr>
              <a:t>กรรมการบริหารความเสี่ยง</a:t>
            </a:r>
            <a:endParaRPr lang="en-US" sz="2000" b="1" u="sng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พิจารณาอุบัติการณ์และการดำเนินการของหน่วยงาน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แจ้งกรรมการเฉพาะด้านที่เกี่ยวข้องเพื่อวาง</a:t>
            </a:r>
            <a:r>
              <a:rPr lang="th-TH" sz="2000" b="1" dirty="0" smtClean="0">
                <a:latin typeface="Angsana New" pitchFamily="18" charset="-34"/>
              </a:rPr>
              <a:t>มาตรการ</a:t>
            </a:r>
          </a:p>
          <a:p>
            <a:pPr lvl="0"/>
            <a:r>
              <a:rPr lang="th-TH" sz="2000" b="1" dirty="0">
                <a:latin typeface="Angsana New" pitchFamily="18" charset="-34"/>
              </a:rPr>
              <a:t> </a:t>
            </a:r>
            <a:r>
              <a:rPr lang="th-TH" sz="2000" b="1" dirty="0" smtClean="0">
                <a:latin typeface="Angsana New" pitchFamily="18" charset="-34"/>
              </a:rPr>
              <a:t> ควบคุมป้องกัน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ติดตามประเมินผลมาตรการควบคุมป้องกัน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รายงานผลต่อคณะกรรมการบริหารทุกเดือน</a:t>
            </a:r>
            <a:endParaRPr lang="en-US" sz="2000" b="1" dirty="0">
              <a:latin typeface="Angsana New" pitchFamily="18" charset="-34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143504" y="4500570"/>
            <a:ext cx="3500462" cy="1785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2000" b="1" u="sng" dirty="0">
                <a:latin typeface="Angsana New" pitchFamily="18" charset="-34"/>
              </a:rPr>
              <a:t>กรรมการเฉพาะด้าน</a:t>
            </a:r>
            <a:endParaRPr lang="en-US" sz="2000" b="1" u="sng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ร่วมกับหน่วยงานที่เกี่ยวข้องทบทวนเหตุการณ์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วิเคราะห์หา </a:t>
            </a:r>
            <a:r>
              <a:rPr lang="en-US" sz="2000" b="1" dirty="0">
                <a:latin typeface="Angsana New" pitchFamily="18" charset="-34"/>
              </a:rPr>
              <a:t>Root cause </a:t>
            </a: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วางมาตรการควบคุมป้องกัน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ติดตามประเมินผล</a:t>
            </a:r>
            <a:endParaRPr lang="en-US" sz="2000" b="1" dirty="0">
              <a:latin typeface="Angsana New" pitchFamily="18" charset="-34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57158" y="4000504"/>
            <a:ext cx="4071966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h-TH" sz="1700" b="1" dirty="0" smtClean="0">
                <a:solidFill>
                  <a:srgbClr val="C00000"/>
                </a:solidFill>
                <a:latin typeface="Angsana New" pitchFamily="18" charset="-34"/>
                <a:cs typeface="+mj-cs"/>
              </a:rPr>
              <a:t>**</a:t>
            </a:r>
            <a:r>
              <a:rPr lang="th-TH" sz="1700" b="1" u="sng" dirty="0" smtClean="0">
                <a:solidFill>
                  <a:srgbClr val="C00000"/>
                </a:solidFill>
                <a:latin typeface="Angsana New" pitchFamily="18" charset="-34"/>
                <a:cs typeface="+mj-cs"/>
              </a:rPr>
              <a:t>หมายเหตุ</a:t>
            </a:r>
            <a:r>
              <a:rPr lang="th-TH" sz="1700" b="1" dirty="0">
                <a:solidFill>
                  <a:srgbClr val="C00000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1700" b="1" dirty="0" smtClean="0">
                <a:solidFill>
                  <a:srgbClr val="C00000"/>
                </a:solidFill>
                <a:latin typeface="Angsana New" pitchFamily="18" charset="-34"/>
                <a:cs typeface="+mj-cs"/>
              </a:rPr>
              <a:t>       </a:t>
            </a:r>
            <a:r>
              <a:rPr lang="th-TH" sz="1700" b="1" dirty="0" smtClean="0">
                <a:solidFill>
                  <a:srgbClr val="FF0000"/>
                </a:solidFill>
                <a:cs typeface="+mj-cs"/>
              </a:rPr>
              <a:t>ก</a:t>
            </a:r>
            <a:r>
              <a:rPr lang="en-US" sz="1700" b="1" dirty="0" smtClean="0">
                <a:solidFill>
                  <a:srgbClr val="FF0000"/>
                </a:solidFill>
                <a:cs typeface="+mj-cs"/>
              </a:rPr>
              <a:t>. </a:t>
            </a:r>
            <a:r>
              <a:rPr lang="th-TH" sz="1700" b="1" dirty="0" smtClean="0">
                <a:solidFill>
                  <a:srgbClr val="FF0000"/>
                </a:solidFill>
                <a:cs typeface="+mj-cs"/>
              </a:rPr>
              <a:t>เหตุการณ์</a:t>
            </a:r>
            <a:r>
              <a:rPr lang="en-US" sz="1700" b="1" dirty="0" smtClean="0">
                <a:solidFill>
                  <a:srgbClr val="FF0000"/>
                </a:solidFill>
                <a:cs typeface="+mj-cs"/>
              </a:rPr>
              <a:t>/</a:t>
            </a:r>
            <a:r>
              <a:rPr lang="th-TH" sz="1700" b="1" dirty="0" smtClean="0">
                <a:solidFill>
                  <a:srgbClr val="FF0000"/>
                </a:solidFill>
                <a:cs typeface="+mj-cs"/>
              </a:rPr>
              <a:t>ความเสี่ยงเร่งด่วนระดับ รพ</a:t>
            </a:r>
            <a:r>
              <a:rPr lang="en-US" sz="1700" b="1" dirty="0" smtClean="0">
                <a:solidFill>
                  <a:srgbClr val="FF0000"/>
                </a:solidFill>
                <a:cs typeface="+mj-cs"/>
              </a:rPr>
              <a:t>. </a:t>
            </a:r>
          </a:p>
          <a:p>
            <a:pPr marL="228600" lvl="0" indent="-228600">
              <a:buSzPct val="80000"/>
              <a:buFont typeface="+mj-lt"/>
              <a:buAutoNum type="arabicParenR"/>
            </a:pPr>
            <a:r>
              <a:rPr lang="th-TH" sz="1700" b="1" dirty="0" smtClean="0">
                <a:cs typeface="+mj-cs"/>
              </a:rPr>
              <a:t>เกิดอัคคีภัย เช่น ไฟไหม้รุนแรง</a:t>
            </a:r>
            <a:endParaRPr lang="en-US" sz="1700" b="1" dirty="0" smtClean="0">
              <a:cs typeface="+mj-cs"/>
            </a:endParaRPr>
          </a:p>
          <a:p>
            <a:pPr marL="228600" lvl="0" indent="-228600">
              <a:buSzPct val="80000"/>
              <a:buFont typeface="+mj-lt"/>
              <a:buAutoNum type="arabicParenR"/>
            </a:pPr>
            <a:r>
              <a:rPr lang="th-TH" sz="1700" b="1" dirty="0" smtClean="0">
                <a:cs typeface="+mj-cs"/>
              </a:rPr>
              <a:t>โจรกรรมทรัพย์สินภายในโรงพยาบาล</a:t>
            </a:r>
            <a:endParaRPr lang="en-US" sz="1700" b="1" dirty="0" smtClean="0">
              <a:cs typeface="+mj-cs"/>
            </a:endParaRPr>
          </a:p>
          <a:p>
            <a:pPr marL="228600" lvl="0" indent="-228600">
              <a:buSzPct val="80000"/>
              <a:buFont typeface="+mj-lt"/>
              <a:buAutoNum type="arabicParenR"/>
            </a:pPr>
            <a:r>
              <a:rPr lang="th-TH" sz="1700" b="1" dirty="0" smtClean="0">
                <a:cs typeface="+mj-cs"/>
              </a:rPr>
              <a:t>ผู้ป่วยเสียชีวิตไม่คาดฝัน </a:t>
            </a:r>
            <a:endParaRPr lang="en-US" sz="1700" b="1" dirty="0" smtClean="0">
              <a:cs typeface="+mj-cs"/>
            </a:endParaRPr>
          </a:p>
          <a:p>
            <a:pPr marL="228600" lvl="0" indent="-228600">
              <a:buSzPct val="80000"/>
              <a:buFont typeface="+mj-lt"/>
              <a:buAutoNum type="arabicParenR"/>
            </a:pPr>
            <a:r>
              <a:rPr lang="th-TH" sz="1700" b="1" dirty="0" smtClean="0">
                <a:cs typeface="+mj-cs"/>
              </a:rPr>
              <a:t>เหตุวิวาทรุนแรง</a:t>
            </a:r>
            <a:endParaRPr lang="en-US" sz="1700" b="1" dirty="0" smtClean="0">
              <a:cs typeface="+mj-cs"/>
            </a:endParaRPr>
          </a:p>
          <a:p>
            <a:pPr marL="228600" lvl="0" indent="-228600">
              <a:buSzPct val="80000"/>
              <a:buFont typeface="+mj-lt"/>
              <a:buAutoNum type="arabicParenR"/>
            </a:pPr>
            <a:r>
              <a:rPr lang="th-TH" sz="1700" b="1" dirty="0" smtClean="0">
                <a:cs typeface="+mj-cs"/>
              </a:rPr>
              <a:t>การฆ่าตัวตาย</a:t>
            </a:r>
            <a:r>
              <a:rPr lang="en-US" sz="1700" b="1" dirty="0" smtClean="0">
                <a:cs typeface="+mj-cs"/>
              </a:rPr>
              <a:t>/</a:t>
            </a:r>
            <a:r>
              <a:rPr lang="th-TH" sz="1700" b="1" dirty="0" smtClean="0">
                <a:cs typeface="+mj-cs"/>
              </a:rPr>
              <a:t>ฆาตกรรม</a:t>
            </a:r>
            <a:endParaRPr lang="en-US" sz="1700" b="1" dirty="0" smtClean="0">
              <a:cs typeface="+mj-cs"/>
            </a:endParaRPr>
          </a:p>
          <a:p>
            <a:pPr marL="228600" lvl="0" indent="-228600">
              <a:buSzPct val="80000"/>
              <a:buFont typeface="+mj-lt"/>
              <a:buAutoNum type="arabicParenR"/>
            </a:pPr>
            <a:r>
              <a:rPr lang="th-TH" sz="1700" b="1" dirty="0" smtClean="0">
                <a:cs typeface="+mj-cs"/>
              </a:rPr>
              <a:t>เกิดสาธารณภัยหมู่</a:t>
            </a:r>
            <a:endParaRPr lang="en-US" sz="1700" b="1" dirty="0" smtClean="0">
              <a:cs typeface="+mj-cs"/>
            </a:endParaRPr>
          </a:p>
          <a:p>
            <a:pPr marL="228600" lvl="0" indent="-228600">
              <a:buSzPct val="80000"/>
              <a:buFont typeface="+mj-lt"/>
              <a:buAutoNum type="arabicParenR"/>
            </a:pPr>
            <a:r>
              <a:rPr lang="th-TH" sz="1700" b="1" dirty="0" smtClean="0">
                <a:cs typeface="+mj-cs"/>
              </a:rPr>
              <a:t>เกิดโรคระบาด</a:t>
            </a:r>
            <a:endParaRPr lang="en-US" sz="1700" b="1" dirty="0" smtClean="0">
              <a:cs typeface="+mj-cs"/>
            </a:endParaRPr>
          </a:p>
          <a:p>
            <a:pPr marL="228600" lvl="0" indent="-228600">
              <a:buSzPct val="80000"/>
              <a:buFont typeface="+mj-lt"/>
              <a:buAutoNum type="arabicParenR"/>
            </a:pPr>
            <a:r>
              <a:rPr lang="th-TH" sz="1700" b="1" dirty="0" smtClean="0">
                <a:cs typeface="+mj-cs"/>
              </a:rPr>
              <a:t>เหตุการณ์เสี่ยงต่อการฟ้องร้อง</a:t>
            </a:r>
            <a:endParaRPr lang="en-US" sz="1700" b="1" dirty="0" smtClean="0">
              <a:cs typeface="+mj-cs"/>
            </a:endParaRPr>
          </a:p>
          <a:p>
            <a:pPr marL="228600" lvl="0" indent="-228600">
              <a:buSzPct val="80000"/>
              <a:buFont typeface="+mj-lt"/>
              <a:buAutoNum type="arabicParenR"/>
            </a:pPr>
            <a:r>
              <a:rPr lang="th-TH" sz="1700" b="1" dirty="0" smtClean="0">
                <a:cs typeface="+mj-cs"/>
              </a:rPr>
              <a:t>เกิดอุบัติเหตุรุนแรงกับผู้ป่วย หรือเจ้าหน้าที่ ในโรงพยาบาล</a:t>
            </a:r>
            <a:endParaRPr lang="en-US" sz="1700" b="1" dirty="0" smtClean="0">
              <a:cs typeface="+mj-cs"/>
            </a:endParaRPr>
          </a:p>
        </p:txBody>
      </p:sp>
      <p:cxnSp>
        <p:nvCxnSpPr>
          <p:cNvPr id="27657" name="AutoShape 9"/>
          <p:cNvCxnSpPr>
            <a:cxnSpLocks noChangeShapeType="1"/>
            <a:stCxn id="27651" idx="1"/>
            <a:endCxn id="27652" idx="1"/>
          </p:cNvCxnSpPr>
          <p:nvPr/>
        </p:nvCxnSpPr>
        <p:spPr bwMode="auto">
          <a:xfrm rot="10800000" flipV="1">
            <a:off x="827088" y="1450179"/>
            <a:ext cx="1008062" cy="1514473"/>
          </a:xfrm>
          <a:prstGeom prst="bentConnector3">
            <a:avLst>
              <a:gd name="adj1" fmla="val 122677"/>
            </a:avLst>
          </a:prstGeom>
          <a:noFill/>
          <a:ln w="76200">
            <a:pattFill prst="pct90">
              <a:fgClr>
                <a:srgbClr val="FF99CC"/>
              </a:fgClr>
              <a:bgClr>
                <a:srgbClr val="FFFFFF"/>
              </a:bgClr>
            </a:pattFill>
            <a:miter lim="800000"/>
            <a:headEnd/>
            <a:tailEnd type="triangle" w="med" len="med"/>
          </a:ln>
        </p:spPr>
      </p:cxnSp>
      <p:cxnSp>
        <p:nvCxnSpPr>
          <p:cNvPr id="27660" name="AutoShape 12"/>
          <p:cNvCxnSpPr>
            <a:cxnSpLocks noChangeShapeType="1"/>
            <a:endCxn id="27654" idx="1"/>
          </p:cNvCxnSpPr>
          <p:nvPr/>
        </p:nvCxnSpPr>
        <p:spPr bwMode="auto">
          <a:xfrm flipV="1">
            <a:off x="4071934" y="3036091"/>
            <a:ext cx="642942" cy="35719"/>
          </a:xfrm>
          <a:prstGeom prst="straightConnector1">
            <a:avLst/>
          </a:prstGeom>
          <a:noFill/>
          <a:ln w="76200">
            <a:pattFill prst="pct90">
              <a:fgClr>
                <a:srgbClr val="FF99CC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</p:cxnSp>
      <p:cxnSp>
        <p:nvCxnSpPr>
          <p:cNvPr id="27661" name="AutoShape 13"/>
          <p:cNvCxnSpPr>
            <a:cxnSpLocks noChangeShapeType="1"/>
          </p:cNvCxnSpPr>
          <p:nvPr/>
        </p:nvCxnSpPr>
        <p:spPr bwMode="auto">
          <a:xfrm rot="5400000">
            <a:off x="6108711" y="4250537"/>
            <a:ext cx="499272" cy="794"/>
          </a:xfrm>
          <a:prstGeom prst="straightConnector1">
            <a:avLst/>
          </a:prstGeom>
          <a:noFill/>
          <a:ln w="76200">
            <a:pattFill prst="pct90">
              <a:fgClr>
                <a:srgbClr val="FF99CC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</p:cxnSp>
      <p:cxnSp>
        <p:nvCxnSpPr>
          <p:cNvPr id="28" name="AutoShape 13"/>
          <p:cNvCxnSpPr>
            <a:cxnSpLocks noChangeShapeType="1"/>
          </p:cNvCxnSpPr>
          <p:nvPr/>
        </p:nvCxnSpPr>
        <p:spPr bwMode="auto">
          <a:xfrm rot="5400000" flipH="1" flipV="1">
            <a:off x="6750859" y="4250537"/>
            <a:ext cx="500066" cy="1588"/>
          </a:xfrm>
          <a:prstGeom prst="straightConnector1">
            <a:avLst/>
          </a:prstGeom>
          <a:noFill/>
          <a:ln w="76200">
            <a:pattFill prst="pct90">
              <a:fgClr>
                <a:srgbClr val="FF99CC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42852"/>
            <a:ext cx="7620000" cy="935038"/>
          </a:xfrm>
          <a:noFill/>
        </p:spPr>
        <p:txBody>
          <a:bodyPr anchorCtr="1"/>
          <a:lstStyle/>
          <a:p>
            <a:pPr eaLnBrk="1" hangingPunct="1"/>
            <a:r>
              <a:rPr lang="th-TH" sz="4600" b="1" dirty="0" smtClean="0">
                <a:solidFill>
                  <a:srgbClr val="FFFF66"/>
                </a:solidFill>
                <a:latin typeface="Angsana New" pitchFamily="18" charset="-34"/>
              </a:rPr>
              <a:t>ขั้นตอนการรายงานอุบัติการณ์ทั่วไป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28662" y="857232"/>
            <a:ext cx="3286148" cy="571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 dirty="0">
                <a:latin typeface="Angsana New" pitchFamily="18" charset="-34"/>
              </a:rPr>
              <a:t>เจ้าหน้าที่ผู้ประสบเหตุ ประเมินเหตุการณ์</a:t>
            </a:r>
            <a:endParaRPr lang="en-US" sz="2000" b="1" dirty="0">
              <a:latin typeface="Angsana New" pitchFamily="18" charset="-3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14316" y="4643446"/>
            <a:ext cx="3857652" cy="19288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2000" b="1" u="sng" dirty="0" smtClean="0">
                <a:latin typeface="Angsana New" pitchFamily="18" charset="-34"/>
              </a:rPr>
              <a:t>หน่วยงาน/กลุ่มงาน</a:t>
            </a:r>
            <a:endParaRPr lang="en-US" sz="2000" b="1" u="sng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ร่วมกับหน่วยงานที่เกี่ยวข้อง ทบทวนเหตุการณ์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วิเคราะห์หา </a:t>
            </a:r>
            <a:r>
              <a:rPr lang="en-US" sz="2000" b="1" dirty="0">
                <a:latin typeface="Angsana New" pitchFamily="18" charset="-34"/>
              </a:rPr>
              <a:t>Root cause</a:t>
            </a: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วางมาตรการควบคุมป้องกัน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ติดตาม</a:t>
            </a:r>
            <a:r>
              <a:rPr lang="th-TH" sz="2000" b="1" dirty="0" smtClean="0">
                <a:latin typeface="Angsana New" pitchFamily="18" charset="-34"/>
              </a:rPr>
              <a:t>ประเมินผล</a:t>
            </a:r>
          </a:p>
          <a:p>
            <a:pPr lvl="0">
              <a:buFont typeface="Arial" pitchFamily="34" charset="0"/>
              <a:buChar char="•"/>
            </a:pPr>
            <a:r>
              <a:rPr lang="th-TH" sz="2000" b="1" dirty="0" smtClean="0">
                <a:latin typeface="Angsana New" pitchFamily="18" charset="-34"/>
              </a:rPr>
              <a:t>บันทึกรายงานลงในระบบ </a:t>
            </a:r>
            <a:endParaRPr lang="en-US" sz="2000" b="1" dirty="0">
              <a:latin typeface="Angsana New" pitchFamily="18" charset="-34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28596" y="3071810"/>
            <a:ext cx="4357718" cy="12858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2000" b="1" u="sng" dirty="0">
                <a:latin typeface="Angsana New" pitchFamily="18" charset="-34"/>
              </a:rPr>
              <a:t>รายงานหัวหน้าหน่วยงาน </a:t>
            </a:r>
            <a:r>
              <a:rPr lang="en-US" sz="2000" b="1" u="sng" dirty="0">
                <a:latin typeface="Angsana New" pitchFamily="18" charset="-34"/>
              </a:rPr>
              <a:t>/ </a:t>
            </a:r>
            <a:r>
              <a:rPr lang="th-TH" sz="2000" b="1" u="sng" dirty="0">
                <a:latin typeface="Angsana New" pitchFamily="18" charset="-34"/>
              </a:rPr>
              <a:t>หัวหน้าเวร</a:t>
            </a:r>
            <a:endParaRPr lang="en-US" sz="2000" b="1" u="sng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สอบหาสาเหตุและดำเนินการแก้ไขเบื้องต้น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 smtClean="0">
                <a:latin typeface="Angsana New" pitchFamily="18" charset="-34"/>
              </a:rPr>
              <a:t>บันทึกอุบัติการณ์/เหตุการณ์ ในระบบ </a:t>
            </a:r>
            <a:r>
              <a:rPr lang="en-US" sz="2000" b="1" dirty="0" smtClean="0">
                <a:latin typeface="Angsana New" pitchFamily="18" charset="-34"/>
              </a:rPr>
              <a:t>NRLS </a:t>
            </a:r>
          </a:p>
          <a:p>
            <a:pPr lvl="0"/>
            <a:r>
              <a:rPr lang="en-US" sz="2000" b="1" dirty="0" smtClean="0">
                <a:latin typeface="Angsana New" pitchFamily="18" charset="-34"/>
              </a:rPr>
              <a:t> </a:t>
            </a:r>
            <a:r>
              <a:rPr lang="en-US" sz="2400" b="1" dirty="0" smtClean="0">
                <a:latin typeface="Angsana New" pitchFamily="18" charset="-34"/>
              </a:rPr>
              <a:t>(http://nbm111.thai-nrls.org/)</a:t>
            </a:r>
            <a:r>
              <a:rPr lang="th-TH" sz="2400" b="1" dirty="0" smtClean="0">
                <a:latin typeface="Angsana New" pitchFamily="18" charset="-34"/>
              </a:rPr>
              <a:t> </a:t>
            </a:r>
            <a:r>
              <a:rPr lang="th-TH" sz="2000" b="1" dirty="0" smtClean="0">
                <a:latin typeface="Angsana New" pitchFamily="18" charset="-34"/>
              </a:rPr>
              <a:t>ภายใน </a:t>
            </a:r>
            <a:r>
              <a:rPr lang="en-US" sz="2000" b="1" dirty="0" smtClean="0">
                <a:latin typeface="Angsana New" pitchFamily="18" charset="-34"/>
              </a:rPr>
              <a:t> 1 </a:t>
            </a:r>
            <a:r>
              <a:rPr lang="th-TH" sz="2000" b="1" dirty="0">
                <a:latin typeface="Angsana New" pitchFamily="18" charset="-34"/>
              </a:rPr>
              <a:t>วันทำการ</a:t>
            </a:r>
            <a:endParaRPr lang="en-US" sz="2000" b="1" dirty="0">
              <a:latin typeface="Angsana New" pitchFamily="18" charset="-34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000628" y="4643446"/>
            <a:ext cx="3857652" cy="19288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th-TH" sz="2000" b="1" u="sng" dirty="0">
                <a:latin typeface="Angsana New" pitchFamily="18" charset="-34"/>
              </a:rPr>
              <a:t>กรรมการบริหารความเสี่ยง</a:t>
            </a:r>
            <a:endParaRPr lang="en-US" sz="2000" b="1" u="sng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พิจารณาอุบัติการณ์และการดำเนินการของหน่วยงาน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แจ้งกรรมการเฉพาะด้าน </a:t>
            </a:r>
            <a:r>
              <a:rPr lang="en-US" sz="2000" b="1" dirty="0">
                <a:latin typeface="Angsana New" pitchFamily="18" charset="-34"/>
              </a:rPr>
              <a:t>(</a:t>
            </a:r>
            <a:r>
              <a:rPr lang="th-TH" sz="2000" b="1" dirty="0">
                <a:latin typeface="Angsana New" pitchFamily="18" charset="-34"/>
              </a:rPr>
              <a:t>ถ้าเกี่ยวข้อง</a:t>
            </a:r>
            <a:r>
              <a:rPr lang="en-US" sz="2000" b="1" dirty="0">
                <a:latin typeface="Angsana New" pitchFamily="18" charset="-34"/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ติดตามประเมินผลมาตรการควบคุมป้องกัน</a:t>
            </a:r>
            <a:endParaRPr lang="en-US" sz="2000" b="1" dirty="0">
              <a:latin typeface="Angsana New" pitchFamily="18" charset="-34"/>
            </a:endParaRPr>
          </a:p>
          <a:p>
            <a:pPr lvl="0">
              <a:buFont typeface="Arial" pitchFamily="34" charset="0"/>
              <a:buChar char="•"/>
            </a:pPr>
            <a:r>
              <a:rPr lang="th-TH" sz="2000" b="1" dirty="0">
                <a:latin typeface="Angsana New" pitchFamily="18" charset="-34"/>
              </a:rPr>
              <a:t>รายงานผลต่อกรรมการบริหารทุกเดือน</a:t>
            </a:r>
            <a:endParaRPr lang="en-US" sz="2000" b="1" dirty="0">
              <a:latin typeface="Angsana New" pitchFamily="18" charset="-34"/>
            </a:endParaRP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357158" y="1785926"/>
            <a:ext cx="4214842" cy="1000132"/>
          </a:xfrm>
          <a:prstGeom prst="flowChartDecision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ความเสี่ยงระดับ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,1B,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C, 2D, 3E, 3F, 4G, 4H, 4I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7" name="ลูกศรเชื่อมต่อแบบตรง 56"/>
          <p:cNvCxnSpPr/>
          <p:nvPr/>
        </p:nvCxnSpPr>
        <p:spPr>
          <a:xfrm rot="5400000">
            <a:off x="2322497" y="1606537"/>
            <a:ext cx="357189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/>
          <p:nvPr/>
        </p:nvCxnSpPr>
        <p:spPr>
          <a:xfrm rot="16200000" flipH="1">
            <a:off x="2357421" y="2928933"/>
            <a:ext cx="285752" cy="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61"/>
          <p:cNvCxnSpPr/>
          <p:nvPr/>
        </p:nvCxnSpPr>
        <p:spPr>
          <a:xfrm rot="5400000">
            <a:off x="2429622" y="4499776"/>
            <a:ext cx="28575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>
            <a:stCxn id="28677" idx="3"/>
            <a:endCxn id="28680" idx="1"/>
          </p:cNvCxnSpPr>
          <p:nvPr/>
        </p:nvCxnSpPr>
        <p:spPr>
          <a:xfrm>
            <a:off x="4571968" y="5607859"/>
            <a:ext cx="42866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164" t="29297" r="13281" b="23095"/>
          <a:stretch>
            <a:fillRect/>
          </a:stretch>
        </p:blipFill>
        <p:spPr bwMode="auto">
          <a:xfrm>
            <a:off x="5000628" y="1285860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7814" y="142876"/>
            <a:ext cx="7581904" cy="928670"/>
          </a:xfrm>
        </p:spPr>
        <p:txBody>
          <a:bodyPr/>
          <a:lstStyle/>
          <a:p>
            <a:pPr marL="838200" indent="-838200" eaLnBrk="1" hangingPunct="1"/>
            <a:r>
              <a:rPr lang="th-TH" sz="6000" b="1" dirty="0" smtClean="0">
                <a:solidFill>
                  <a:srgbClr val="FFFF66"/>
                </a:solidFill>
                <a:latin typeface="Angsana New" pitchFamily="18" charset="-34"/>
              </a:rPr>
              <a:t>นโยบายการบริหารความเสี่ยง (ต่อ)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8501122" cy="5500726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>
              <a:spcBef>
                <a:spcPts val="600"/>
              </a:spcBef>
              <a:buNone/>
            </a:pPr>
            <a:r>
              <a:rPr lang="th-TH" sz="2400" b="1" dirty="0" smtClean="0"/>
              <a:t>        3. เจ้าหน้าที่ทุกคน ทุกหน่วยงาน ทุกทีมคร่อมสายงาน ต้องมีการบริหารความเสี่ยงโดย</a:t>
            </a:r>
            <a:endParaRPr lang="en-US" sz="2400" b="1" dirty="0" smtClean="0"/>
          </a:p>
          <a:p>
            <a:pPr marL="0">
              <a:spcBef>
                <a:spcPts val="600"/>
              </a:spcBef>
              <a:buNone/>
            </a:pPr>
            <a:r>
              <a:rPr lang="th-TH" sz="2400" b="1" dirty="0" smtClean="0"/>
              <a:t>                      (3.1) การค้นหา ประเมินความเสี่ยง การจัดการความเสี่ยง กำหนดมาตรการ และติดตาม/ประเมินผล เฝ้าระวังความเสี่ยงอย่างต่อเนื่อง</a:t>
            </a:r>
            <a:endParaRPr lang="en-US" sz="2400" b="1" dirty="0" smtClean="0"/>
          </a:p>
          <a:p>
            <a:pPr marL="0">
              <a:spcBef>
                <a:spcPts val="600"/>
              </a:spcBef>
              <a:buNone/>
            </a:pPr>
            <a:r>
              <a:rPr lang="th-TH" sz="2400" b="1" dirty="0" smtClean="0"/>
              <a:t>                      (3.2) ทบทวนและจัดทำบัญชีรายการความเสี่ยงของหน่วยงานให้เป็นปัจจุบัน</a:t>
            </a:r>
            <a:endParaRPr lang="en-US" sz="2400" b="1" dirty="0" smtClean="0"/>
          </a:p>
          <a:p>
            <a:pPr marL="0">
              <a:spcBef>
                <a:spcPts val="600"/>
              </a:spcBef>
              <a:buNone/>
            </a:pPr>
            <a:r>
              <a:rPr lang="th-TH" sz="2400" b="1" dirty="0" smtClean="0"/>
              <a:t>         4. ทุกหน่วยงาน ทุกทีมคร่อมสายงาน ต้องมีการค้นหาความเสี่ยงเชิงรุกจากกิจกรรมทบทวน        12 กิจกรรม การทบทวนเวชระเบียนโดยใช้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Trigger tool </a:t>
            </a:r>
            <a:r>
              <a:rPr lang="th-TH" sz="2400" b="1" dirty="0" smtClean="0"/>
              <a:t>และเครื่องมืออื่นๆ</a:t>
            </a:r>
            <a:endParaRPr lang="en-US" sz="2400" b="1" dirty="0" smtClean="0"/>
          </a:p>
          <a:p>
            <a:pPr marL="0">
              <a:spcBef>
                <a:spcPts val="600"/>
              </a:spcBef>
              <a:buNone/>
            </a:pPr>
            <a:r>
              <a:rPr lang="th-TH" sz="2400" b="1" dirty="0" smtClean="0"/>
              <a:t>        5. การรายงานอุบัติการณ์ความเสี่ยงเป็นสิ่งที่เจ้าหน้าที่ทุกคนต้องปฏิบัติ เมื่อพบเห็นอุบัติการณ์ โดยไม่มีการตำหนิ หรือกล่าวโทษซึ่งกันและกัน ทั้งผู้รายงานและผู้ที่เกี่ยวข้องกับอุบัติการณ์ เพื่อประโยชน์ในการวางแนวทางแก้ไข</a:t>
            </a:r>
            <a:endParaRPr lang="en-US" sz="2400" b="1" dirty="0" smtClean="0"/>
          </a:p>
          <a:p>
            <a:pPr marL="0">
              <a:spcBef>
                <a:spcPts val="600"/>
              </a:spcBef>
              <a:buNone/>
            </a:pPr>
            <a:r>
              <a:rPr lang="th-TH" sz="2400" b="1" dirty="0" smtClean="0"/>
              <a:t>       6. ทุกหน่วยงานจะต้องมีการสรุปรายงานอุบัติการณ์ทุก  3 เดือน แม้ไม่มีอุบัติการณ์เกิดขึ้น</a:t>
            </a:r>
            <a:endParaRPr lang="en-US" sz="2400" b="1" dirty="0" smtClean="0"/>
          </a:p>
          <a:p>
            <a:pPr marL="0">
              <a:spcBef>
                <a:spcPts val="600"/>
              </a:spcBef>
              <a:buNone/>
            </a:pPr>
            <a:r>
              <a:rPr lang="th-TH" sz="2400" b="1" dirty="0" smtClean="0"/>
              <a:t>       7. เจ้าหน้าที่ทุกคนต้องผ่านการอบรมเรื่องบริหารความเสี่ยงอย่างน้อย ปีละ  1 ครั้ง</a:t>
            </a:r>
            <a:endParaRPr lang="en-US" sz="2400" b="1" dirty="0" smtClean="0"/>
          </a:p>
          <a:p>
            <a:pPr algn="just" eaLnBrk="1" hangingPunct="1">
              <a:spcBef>
                <a:spcPts val="600"/>
              </a:spcBef>
              <a:buClr>
                <a:srgbClr val="FFCC66"/>
              </a:buClr>
              <a:buSzTx/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Angsana New" pitchFamily="18" charset="-34"/>
              </a:rPr>
              <a:t>	</a:t>
            </a:r>
            <a:r>
              <a:rPr lang="th-TH" sz="2400" b="1" dirty="0" smtClean="0">
                <a:solidFill>
                  <a:schemeClr val="bg2">
                    <a:lumMod val="75000"/>
                  </a:schemeClr>
                </a:solidFill>
                <a:latin typeface="Angsana New" pitchFamily="18" charset="-34"/>
              </a:rPr>
              <a:t>               จึงประกาศให้ทราบโดยทั่วกัน</a:t>
            </a:r>
            <a:endParaRPr lang="en-US" sz="2400" b="1" dirty="0" smtClean="0">
              <a:solidFill>
                <a:schemeClr val="bg2">
                  <a:lumMod val="75000"/>
                </a:schemeClr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 rot="-159876">
            <a:off x="1763713" y="1125538"/>
            <a:ext cx="5256212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สวัสดี</a:t>
            </a:r>
          </a:p>
        </p:txBody>
      </p:sp>
      <p:pic>
        <p:nvPicPr>
          <p:cNvPr id="29699" name="Picture 5" descr="boss_wa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005263"/>
            <a:ext cx="32004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-71462"/>
            <a:ext cx="7010400" cy="1143008"/>
          </a:xfrm>
        </p:spPr>
        <p:txBody>
          <a:bodyPr/>
          <a:lstStyle/>
          <a:p>
            <a:pPr eaLnBrk="1" hangingPunct="1"/>
            <a:r>
              <a:rPr lang="th-TH" sz="6200" b="1" dirty="0" smtClean="0">
                <a:solidFill>
                  <a:srgbClr val="FFFF66"/>
                </a:solidFill>
                <a:latin typeface="Angsana New" pitchFamily="18" charset="-34"/>
              </a:rPr>
              <a:t>คณะกรรมการบริหารความเสี่ยง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1117" y="928670"/>
            <a:ext cx="7705725" cy="5643602"/>
          </a:xfrm>
        </p:spPr>
        <p:txBody>
          <a:bodyPr/>
          <a:lstStyle/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ทพ.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ชัยรัตน์   ทับทอง		ประธานกรรมการ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น.ส.เพ็ญศรี   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สิริว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รารมย์		กรรมการ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นาง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ทิพวรรณ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   พุฒดอน		กรรมการ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น.ส.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จารุนันท์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   ศรีลาศักดิ์		กรรมการ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นางดา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รุณี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  บุญเต็ม		กรรมการ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นางแก้วตา  เกตุกระ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โทก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		กรรมการ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นาง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อัณศยา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    แย้มศิลา 		กรรมการ/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นางประภาพร  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อัตต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วิริยะ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สุวร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	กรรมการ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น.ส.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วรรณ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นิภา  ลีลาช		กรรมการ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นายทวีชัย  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ฉิ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มนอก		กรรมการ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น.ส.เพลินจิต  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ปิ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นะสา		 กรรมการและเลขานุการ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ภญ.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นิตรียา   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เสม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สูงเนิน		 กรรมการและเลขานุการ</a:t>
            </a:r>
          </a:p>
          <a:p>
            <a:pPr marL="609600" indent="-6096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น.ส.สีรุ้ง  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</a:rPr>
              <a:t>เซียงน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</a:rPr>
              <a:t>อก		 กรรมการ/ผู้ช่วยเลขานุการ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285753"/>
            <a:ext cx="8786874" cy="78579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4400" b="1" dirty="0" smtClean="0">
                <a:solidFill>
                  <a:srgbClr val="FFFF66"/>
                </a:solidFill>
              </a:rPr>
              <a:t>ความหมายและความสำคัญในระบบบริหารความเสี่ยง</a:t>
            </a:r>
            <a:endParaRPr lang="th-TH" sz="4400" b="1" dirty="0">
              <a:solidFill>
                <a:srgbClr val="FFFF66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1214422"/>
            <a:ext cx="8715436" cy="542928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FFFF00"/>
                </a:solidFill>
                <a:latin typeface="Browallia New" pitchFamily="34" charset="-34"/>
              </a:rPr>
              <a:t>1. ความเสี่ยง</a:t>
            </a:r>
            <a:r>
              <a:rPr lang="th-TH" sz="2400" b="1" dirty="0" smtClean="0">
                <a:latin typeface="Browallia New" pitchFamily="34" charset="-34"/>
              </a:rPr>
              <a:t>   หมายถึง โอกาสที่จะประสบกับความเสียหาย หรือสิ่งไม่พึงประสงค์ ความเสี่ยง หรือความสูญเสียในโรงพยาบาล มี  7 ประการ </a:t>
            </a:r>
            <a:r>
              <a:rPr lang="en-US" sz="2400" b="1" dirty="0" smtClean="0">
                <a:latin typeface="Browallia New" pitchFamily="34" charset="-34"/>
              </a:rPr>
              <a:t>(Risk heptagon) </a:t>
            </a:r>
            <a:r>
              <a:rPr lang="th-TH" sz="2400" b="1" dirty="0" smtClean="0">
                <a:latin typeface="Browallia New" pitchFamily="34" charset="-34"/>
              </a:rPr>
              <a:t>ได้แก่</a:t>
            </a:r>
            <a:endParaRPr lang="en-US" sz="2400" b="1" dirty="0" smtClean="0">
              <a:latin typeface="Browallia New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400" b="1" dirty="0" smtClean="0">
                <a:latin typeface="Browallia New" pitchFamily="34" charset="-34"/>
              </a:rPr>
              <a:t>		- ความสูญเสียที่เกิดกับผู้ป่วยและผู้ใช้บริการของโรงพยาบาล</a:t>
            </a:r>
            <a:endParaRPr lang="en-US" sz="2400" b="1" dirty="0" smtClean="0">
              <a:latin typeface="Browallia New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400" b="1" dirty="0" smtClean="0">
                <a:latin typeface="Browallia New" pitchFamily="34" charset="-34"/>
              </a:rPr>
              <a:t>		- การเสื่อมเสียชื่อเสียงซึ่งจะทำให้โรงพยาบาลไม่ได้รับความไว้วางใจและขาดการสนับสนุนจากชุมชน</a:t>
            </a:r>
            <a:endParaRPr lang="en-US" sz="2400" b="1" dirty="0" smtClean="0">
              <a:latin typeface="Browallia New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400" b="1" dirty="0" smtClean="0">
                <a:latin typeface="Browallia New" pitchFamily="34" charset="-34"/>
              </a:rPr>
              <a:t>		- การสูญเสียรายได้ ซึ่งจะมีผลให้เกิดความชะงักงันในการลงทุนพัฒนาและการดำเนินการไม่ว่ารายได้นั้น จะมาจากรัฐบาล หรือผู้ป่วยโดยตรง</a:t>
            </a:r>
            <a:endParaRPr lang="en-US" sz="2400" b="1" dirty="0" smtClean="0">
              <a:latin typeface="Browallia New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400" b="1" dirty="0" smtClean="0">
                <a:latin typeface="Browallia New" pitchFamily="34" charset="-34"/>
              </a:rPr>
              <a:t>		- การสูญเสีย หรือการเสียหายต่อทรัพย์สิน ซึ่งหมายถึงค่าใช้จ่ายที่เพิ่มขึ้น ทรัพย์สินที่มีความเสี่ยงในที่นี้ครอบคลุมทรัพย์สินของโรงพยาบาล ของผู้ป่วย/ญาติ เจ้าหน้าที่ หรือของบุคคลที่สามซึ่งทำธุรกิจในโรงพยาบาล</a:t>
            </a:r>
            <a:endParaRPr lang="en-US" sz="2400" b="1" dirty="0" smtClean="0">
              <a:latin typeface="Browallia New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400" b="1" dirty="0" smtClean="0">
                <a:latin typeface="Browallia New" pitchFamily="34" charset="-34"/>
              </a:rPr>
              <a:t>		- การบาดเจ็บ หรืออันตรายต่อเจ้าหน้าที่ของโรงพยาบาล</a:t>
            </a:r>
            <a:endParaRPr lang="en-US" sz="2400" b="1" dirty="0" smtClean="0">
              <a:latin typeface="Browallia New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400" b="1" dirty="0" smtClean="0">
                <a:latin typeface="Browallia New" pitchFamily="34" charset="-34"/>
              </a:rPr>
              <a:t>		- การทำลายสิ่งแวดล้อมซึ่งอาจจะส่งผลกระทบโดยตรงต่อสุขภาพของประชาชน และสิ่งมีชีวิตอื่นๆ ในบริเวณนั้น รวมทั้งต้องมีค่าใช้จ่ายในการแก้ไขปัญหา</a:t>
            </a:r>
            <a:endParaRPr lang="en-US" sz="2400" b="1" dirty="0" smtClean="0">
              <a:latin typeface="Browallia New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400" b="1" dirty="0" smtClean="0">
                <a:latin typeface="Browallia New" pitchFamily="34" charset="-34"/>
              </a:rPr>
              <a:t>		- ภาระในการชดใช้ค่าเสียหายซึ่งอาจจะมีมูลค่าตั้งแต่เล็กน้อย จนถึงมหาศาล</a:t>
            </a:r>
            <a:endParaRPr lang="en-US" sz="2400" b="1" dirty="0" smtClean="0">
              <a:latin typeface="Browallia New" pitchFamily="34" charset="-34"/>
            </a:endParaRPr>
          </a:p>
          <a:p>
            <a:pPr>
              <a:spcBef>
                <a:spcPts val="0"/>
              </a:spcBef>
              <a:buNone/>
            </a:pPr>
            <a:endParaRPr lang="th-TH" sz="2400" b="1" dirty="0">
              <a:latin typeface="Browall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52" cy="650085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th-TH" sz="2800" b="1" dirty="0" smtClean="0">
                <a:solidFill>
                  <a:srgbClr val="FFFF00"/>
                </a:solidFill>
                <a:latin typeface="Browallia New" pitchFamily="34" charset="-34"/>
              </a:rPr>
              <a:t>2. ความผิดพลั้ง </a:t>
            </a:r>
            <a:r>
              <a:rPr lang="en-US" sz="2800" b="1" dirty="0" smtClean="0">
                <a:solidFill>
                  <a:srgbClr val="FFFF00"/>
                </a:solidFill>
                <a:latin typeface="Browallia New" pitchFamily="34" charset="-34"/>
              </a:rPr>
              <a:t>(Error) </a:t>
            </a:r>
            <a:r>
              <a:rPr lang="th-TH" sz="2800" b="1" dirty="0" smtClean="0">
                <a:latin typeface="Browallia New" pitchFamily="34" charset="-34"/>
              </a:rPr>
              <a:t>คือ การกระทำ (ในสิ่งที่ผิด) หรือไม่กระทำ (ในสิ่งที่ถูก หรือควรกระทำ) ซึ่งมาสู่ผลลัพธ์ที่ไม่พึงประสงค์ หรือโอกาสที่จะเกิดผลลัพธ์ที่ไม่พึงประสงค์ อาจจะเป็นในขั้นตอนของการวางแผน หรือนำแผนไปปฏิบัติ การมิได้ให้การดูแลตามแผนที่วางไว้ หรือประยุกต์แผนการดูแลไม่ถูกต้อง</a:t>
            </a:r>
            <a:endParaRPr lang="en-US" sz="2800" b="1" dirty="0" smtClean="0">
              <a:latin typeface="Browallia New" pitchFamily="34" charset="-34"/>
            </a:endParaRPr>
          </a:p>
          <a:p>
            <a:pPr>
              <a:buNone/>
            </a:pPr>
            <a:r>
              <a:rPr lang="th-TH" sz="2800" b="1" dirty="0" smtClean="0">
                <a:solidFill>
                  <a:srgbClr val="FFFF00"/>
                </a:solidFill>
                <a:latin typeface="Browallia New" pitchFamily="34" charset="-34"/>
              </a:rPr>
              <a:t>3. อุบัติการณ์</a:t>
            </a:r>
            <a:r>
              <a:rPr lang="en-US" sz="2800" b="1" dirty="0" smtClean="0">
                <a:solidFill>
                  <a:srgbClr val="FFFF00"/>
                </a:solidFill>
                <a:latin typeface="Browallia New" pitchFamily="34" charset="-34"/>
              </a:rPr>
              <a:t> (Incidence) </a:t>
            </a:r>
            <a:r>
              <a:rPr lang="th-TH" sz="2800" b="1" dirty="0" smtClean="0">
                <a:latin typeface="Browallia New" pitchFamily="34" charset="-34"/>
              </a:rPr>
              <a:t>หมายถึง เหตุการณ์ที่ไม่พึงประสงค์ที่เกิดขึ้นแล้ว นอกเหนือความคาดหมาย และ/หรือ ก่อให้เกิดความสูญเสีย</a:t>
            </a:r>
            <a:endParaRPr lang="en-US" sz="2800" b="1" dirty="0" smtClean="0">
              <a:latin typeface="Browallia New" pitchFamily="34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Browallia New" pitchFamily="34" charset="-34"/>
              </a:rPr>
              <a:t>4. </a:t>
            </a:r>
            <a:r>
              <a:rPr lang="th-TH" sz="2800" b="1" dirty="0" smtClean="0">
                <a:solidFill>
                  <a:srgbClr val="FFFF00"/>
                </a:solidFill>
                <a:latin typeface="Browallia New" pitchFamily="34" charset="-34"/>
              </a:rPr>
              <a:t>เหตุการณ์ไม่พึงประสงค์ </a:t>
            </a:r>
            <a:r>
              <a:rPr lang="en-US" sz="2800" b="1" dirty="0" smtClean="0">
                <a:solidFill>
                  <a:srgbClr val="FFFF00"/>
                </a:solidFill>
                <a:latin typeface="Browallia New" pitchFamily="34" charset="-34"/>
              </a:rPr>
              <a:t>(Adverse event) </a:t>
            </a:r>
            <a:r>
              <a:rPr lang="th-TH" sz="2800" b="1" dirty="0" smtClean="0">
                <a:latin typeface="Browallia New" pitchFamily="34" charset="-34"/>
              </a:rPr>
              <a:t>หมายถึง อันตรายที่ผู้ป่วยได้รับ ซึ่งเกิดจากการรักษาและไม่ได้เป็นผลสืบเนื่องมาจากโรค หรือความผิดปกติเดิมของผู้ป่วย อันตรายดังกล่าวส่งผลให้ระยะเวลาการรักษา/นอนโรงพยาบาลนานขึ้น หรือเกิดความพิการตามมา</a:t>
            </a:r>
            <a:endParaRPr lang="en-US" sz="2800" b="1" dirty="0" smtClean="0">
              <a:latin typeface="Browallia New" pitchFamily="34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Browallia New" pitchFamily="34" charset="-34"/>
              </a:rPr>
              <a:t>5. </a:t>
            </a:r>
            <a:r>
              <a:rPr lang="th-TH" sz="2800" b="1" dirty="0" smtClean="0">
                <a:solidFill>
                  <a:srgbClr val="FFFF00"/>
                </a:solidFill>
                <a:latin typeface="Browallia New" pitchFamily="34" charset="-34"/>
              </a:rPr>
              <a:t>เหตุการณ์ไม่พึงประสงค์รุนแรง (</a:t>
            </a:r>
            <a:r>
              <a:rPr lang="en-US" sz="2800" b="1" dirty="0" smtClean="0">
                <a:solidFill>
                  <a:srgbClr val="FFFF00"/>
                </a:solidFill>
                <a:latin typeface="Browallia New" pitchFamily="34" charset="-34"/>
              </a:rPr>
              <a:t>Sentinel Events) </a:t>
            </a:r>
            <a:r>
              <a:rPr lang="th-TH" sz="2800" b="1" dirty="0" smtClean="0">
                <a:latin typeface="Browallia New" pitchFamily="34" charset="-34"/>
              </a:rPr>
              <a:t>หมายถึง เหตุการณ์ไม่พึงประสงค์ ซึ่งนำไปสู่การตาย หรือบาดเจ็บรุนแรงต่อร่างกาย หรือจิตใจ หรือความเสี่ยงที่จะเกิดอุบัติการณ์ดังกล่าว ได้แก่ เหตุการณ์ที่เป็น </a:t>
            </a:r>
            <a:r>
              <a:rPr lang="en-US" sz="2800" b="1" dirty="0" smtClean="0">
                <a:latin typeface="Browallia New" pitchFamily="34" charset="-34"/>
              </a:rPr>
              <a:t>Sentinel Event Clinic</a:t>
            </a:r>
            <a:r>
              <a:rPr lang="th-TH" sz="2800" b="1" dirty="0" smtClean="0">
                <a:latin typeface="Browallia New" pitchFamily="34" charset="-34"/>
              </a:rPr>
              <a:t> และ เหตุการณ์ที่เป็น </a:t>
            </a:r>
            <a:r>
              <a:rPr lang="en-US" sz="2800" b="1" dirty="0" smtClean="0">
                <a:latin typeface="Browallia New" pitchFamily="34" charset="-34"/>
              </a:rPr>
              <a:t>Sentinel Event Non-Clinic</a:t>
            </a:r>
            <a:endParaRPr lang="th-TH" sz="2800" b="1" dirty="0">
              <a:latin typeface="Browall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90" y="357166"/>
            <a:ext cx="8501090" cy="621510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th-TH" sz="2800" b="1" dirty="0" smtClean="0">
                <a:solidFill>
                  <a:srgbClr val="FFFF00"/>
                </a:solidFill>
                <a:latin typeface="Browallia New" pitchFamily="34" charset="-34"/>
              </a:rPr>
              <a:t>6. เหตุเกือบพลาด </a:t>
            </a:r>
            <a:r>
              <a:rPr lang="en-US" sz="2800" b="1" dirty="0" smtClean="0">
                <a:solidFill>
                  <a:srgbClr val="FFFF00"/>
                </a:solidFill>
                <a:latin typeface="Browallia New" pitchFamily="34" charset="-34"/>
              </a:rPr>
              <a:t>(Near miss)</a:t>
            </a:r>
            <a:r>
              <a:rPr lang="en-US" sz="2800" b="1" dirty="0" smtClean="0">
                <a:latin typeface="Browallia New" pitchFamily="34" charset="-34"/>
              </a:rPr>
              <a:t> </a:t>
            </a:r>
            <a:r>
              <a:rPr lang="th-TH" sz="2800" b="1" dirty="0" smtClean="0">
                <a:latin typeface="Browallia New" pitchFamily="34" charset="-34"/>
              </a:rPr>
              <a:t>หมายถึง เป็นการปฏิบัติที่กระทำต่อ หรือยังไม่ได้ปฏิบัติต่อผู้ป่วยที่อาจเป็นอันตรายต่อผู้ป่วย แต่อันตรายดังกล่าวไม่ได้เกิดขึ้น อันเป็นผลจากโอกาส/โชค (เช่น ผู้ป่วยได้รับยาที่มีข้อห้ามในการใช้สำหรับผู้ป่วย แต่ไม่เกิดอาการไม่พึงประสงค์ด้านยานั้น) หรือเป็นผลจากการป้องกัน (เช่น มีการสั่งจ่ายยาในขนาดที่อาจทำให้เสียชีวิตได้ แต่เภสัชกร/พยาบาล สามารถตรวจพบได้ก่อนที่จะบริหารยาให้ผู้ป่วย หรือเป็นผลจากการบรรเทา (เช่น ผู้ป่วยได้รับการบริหารยาในขนาดที่ส่งผลให้เสียชีวิตได้ แต่สามารถตรวจพบได้เร็วและสามารถให้ยาต้านพิษได้ทัน โดยไม่เกิดอาการรุนแรงตามมา)</a:t>
            </a:r>
            <a:endParaRPr lang="en-US" sz="2800" b="1" dirty="0" smtClean="0">
              <a:latin typeface="Browallia New" pitchFamily="34" charset="-34"/>
            </a:endParaRPr>
          </a:p>
          <a:p>
            <a:pPr>
              <a:buNone/>
            </a:pPr>
            <a:r>
              <a:rPr lang="th-TH" sz="2800" b="1" dirty="0" smtClean="0">
                <a:solidFill>
                  <a:srgbClr val="FFFF00"/>
                </a:solidFill>
                <a:latin typeface="Browallia New" pitchFamily="34" charset="-34"/>
              </a:rPr>
              <a:t>7. บัญชีรายการความเสี่ยง </a:t>
            </a:r>
            <a:r>
              <a:rPr lang="en-US" sz="2800" b="1" dirty="0" smtClean="0">
                <a:solidFill>
                  <a:srgbClr val="FFFF00"/>
                </a:solidFill>
                <a:latin typeface="Browallia New" pitchFamily="34" charset="-34"/>
              </a:rPr>
              <a:t>(Risk profile)</a:t>
            </a:r>
            <a:r>
              <a:rPr lang="en-US" sz="2800" b="1" dirty="0" smtClean="0">
                <a:latin typeface="Browallia New" pitchFamily="34" charset="-34"/>
              </a:rPr>
              <a:t> </a:t>
            </a:r>
            <a:r>
              <a:rPr lang="th-TH" sz="2800" b="1" dirty="0" smtClean="0">
                <a:latin typeface="Browallia New" pitchFamily="34" charset="-34"/>
              </a:rPr>
              <a:t>หมายถึง รายการความเสี่ยงที่อาจเกิดขึ้น ซึ่งผู้รับผิดชอบ/หน่วยงานได้รวบรวมจัดทำขึ้น โดยอาศัยการเรียนรู้จากประสบการณ์ ข้อมูลในอดีต และหน่วยงานอื่นๆ ตลอดจนการทบทวนต่างๆ   และการสำรวจภายในหน่วยงานของตนเอง เพื่อเป็นประเด็นสำคัญที่ควรมีการเฝ้าระวัง โดยมีทั้งระดับโรงพยาบาล กลุ่มงาน/ แผนก/ หน่วยงาน</a:t>
            </a:r>
            <a:endParaRPr lang="en-US" sz="2800" b="1" dirty="0" smtClean="0">
              <a:latin typeface="Browallia New" pitchFamily="34" charset="-34"/>
            </a:endParaRPr>
          </a:p>
          <a:p>
            <a:pPr>
              <a:buNone/>
            </a:pPr>
            <a:endParaRPr lang="th-TH" sz="2800" b="1" dirty="0">
              <a:latin typeface="Browall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th-TH" sz="6200" b="1" dirty="0" smtClean="0">
                <a:solidFill>
                  <a:srgbClr val="FFFF66"/>
                </a:solidFill>
                <a:latin typeface="Angsana New" pitchFamily="18" charset="-34"/>
              </a:rPr>
              <a:t>เป้าหมาย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1905000"/>
            <a:ext cx="7778750" cy="4114800"/>
          </a:xfrm>
        </p:spPr>
        <p:txBody>
          <a:bodyPr/>
          <a:lstStyle/>
          <a:p>
            <a:pPr marL="990600" lvl="1" indent="-5334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4000" b="1" smtClean="0">
                <a:latin typeface="Angsana New" pitchFamily="18" charset="-34"/>
              </a:rPr>
              <a:t>ผู้รับบริการได้รับการดูแลอย่างมีคุณภาพและปลอดภัย</a:t>
            </a:r>
          </a:p>
          <a:p>
            <a:pPr marL="990600" lvl="1" indent="-5334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4000" b="1" smtClean="0">
                <a:latin typeface="Angsana New" pitchFamily="18" charset="-34"/>
              </a:rPr>
              <a:t>โครงสร้างทางกายภาพและสิ่งแวดล้อมในการปฏิบัติงาน มีความสะดวกและปลอดภัย</a:t>
            </a:r>
          </a:p>
          <a:p>
            <a:pPr marL="990600" lvl="1" indent="-533400" eaLnBrk="1" hangingPunct="1">
              <a:buClr>
                <a:srgbClr val="FFCC66"/>
              </a:buClr>
              <a:buSzTx/>
              <a:buFontTx/>
              <a:buAutoNum type="arabicPeriod"/>
            </a:pPr>
            <a:r>
              <a:rPr lang="th-TH" sz="4000" b="1" smtClean="0">
                <a:latin typeface="Angsana New" pitchFamily="18" charset="-34"/>
              </a:rPr>
              <a:t>ความเสี่ยงและอุบัติการณ์ต่างๆ ได้รับการควบคุมป้องกันอย่างเป็นระบบ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718" y="0"/>
            <a:ext cx="7620000" cy="1428736"/>
          </a:xfrm>
        </p:spPr>
        <p:txBody>
          <a:bodyPr/>
          <a:lstStyle/>
          <a:p>
            <a:pPr marL="838200" indent="-838200" eaLnBrk="1" hangingPunct="1"/>
            <a:r>
              <a:rPr lang="th-TH" sz="6800" b="1" dirty="0" smtClean="0">
                <a:solidFill>
                  <a:srgbClr val="FFFF66"/>
                </a:solidFill>
                <a:latin typeface="Angsana New" pitchFamily="18" charset="-34"/>
              </a:rPr>
              <a:t>กระบวนการบริหารความเสี่ยง</a:t>
            </a:r>
          </a:p>
        </p:txBody>
      </p:sp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1735628" y="1751966"/>
            <a:ext cx="5396148" cy="4127380"/>
          </a:xfrm>
          <a:prstGeom prst="ellipse">
            <a:avLst/>
          </a:prstGeom>
          <a:solidFill>
            <a:srgbClr val="CCFF6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1928794" y="1857364"/>
            <a:ext cx="5000660" cy="392909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7158" y="2928934"/>
            <a:ext cx="2571768" cy="1571636"/>
          </a:xfrm>
          <a:prstGeom prst="rect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ขั้นตอนที่ 4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ติดตาม/ประเมินผล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Risk Evaluation)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00364" y="1214422"/>
            <a:ext cx="2786081" cy="1357322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ขั้นตอนที่ 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ค้นหา/ระบุความเสี่ยง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Risk Identification)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572132" y="3000372"/>
            <a:ext cx="3214709" cy="1714512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ขั้นตอนที่ 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วิเคราะห์/ประเมิน/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จัดลำดับความเสี่ยง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Risk Analysis/Assessment)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28926" y="5072074"/>
            <a:ext cx="3286148" cy="1643074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ขั้นตอนที่ 3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จัดทำแนวทาง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การจัดการความเสี่ยง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Risk Response)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2">
      <a:dk1>
        <a:srgbClr val="314183"/>
      </a:dk1>
      <a:lt1>
        <a:srgbClr val="FFFFFF"/>
      </a:lt1>
      <a:dk2>
        <a:srgbClr val="0B1E45"/>
      </a:dk2>
      <a:lt2>
        <a:srgbClr val="FFFFFF"/>
      </a:lt2>
      <a:accent1>
        <a:srgbClr val="6666FF"/>
      </a:accent1>
      <a:accent2>
        <a:srgbClr val="0066FF"/>
      </a:accent2>
      <a:accent3>
        <a:srgbClr val="AAABB0"/>
      </a:accent3>
      <a:accent4>
        <a:srgbClr val="DADADA"/>
      </a:accent4>
      <a:accent5>
        <a:srgbClr val="B8B8FF"/>
      </a:accent5>
      <a:accent6>
        <a:srgbClr val="005CE7"/>
      </a:accent6>
      <a:hlink>
        <a:srgbClr val="006699"/>
      </a:hlink>
      <a:folHlink>
        <a:srgbClr val="B2B2B2"/>
      </a:folHlink>
    </a:clrScheme>
    <a:fontScheme name="Echo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1298</TotalTime>
  <Words>2462</Words>
  <Application>Microsoft Office PowerPoint</Application>
  <PresentationFormat>นำเสนอทางหน้าจอ (4:3)</PresentationFormat>
  <Paragraphs>304</Paragraphs>
  <Slides>30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1" baseType="lpstr">
      <vt:lpstr>Echo</vt:lpstr>
      <vt:lpstr>การบริหารความเสี่ยง โรงพยาบาลหนองบุญมาก</vt:lpstr>
      <vt:lpstr>นโยบายการบริหารความเสี่ยง</vt:lpstr>
      <vt:lpstr>นโยบายการบริหารความเสี่ยง (ต่อ)</vt:lpstr>
      <vt:lpstr>คณะกรรมการบริหารความเสี่ยง</vt:lpstr>
      <vt:lpstr>ความหมายและความสำคัญในระบบบริหารความเสี่ยง</vt:lpstr>
      <vt:lpstr>ภาพนิ่ง 6</vt:lpstr>
      <vt:lpstr>ภาพนิ่ง 7</vt:lpstr>
      <vt:lpstr>เป้าหมาย</vt:lpstr>
      <vt:lpstr>กระบวนการบริหารความเสี่ยง</vt:lpstr>
      <vt:lpstr>การค้นหาความเสี่ยงเชิงรุก ได้แก่</vt:lpstr>
      <vt:lpstr>ภาพนิ่ง 11</vt:lpstr>
      <vt:lpstr>ภาพนิ่ง 12</vt:lpstr>
      <vt:lpstr>ภาพนิ่ง 13</vt:lpstr>
      <vt:lpstr>ตารางคะแนนระดับความรุนแรง</vt:lpstr>
      <vt:lpstr>ตารางโอกาสเกิดความเสี่ยง (Likelihood)</vt:lpstr>
      <vt:lpstr>ตารางระดับความเสี่ยง Risk Level</vt:lpstr>
      <vt:lpstr>คำอธิบายตารางระดับความเสี่ยง Risk Level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เหตุการณ์ หรืออุบัติการณ์ ต่อไปนี้ เป็นเหตุการณ์หรืออุบัติการณ์สำคัญที่ผู้ประสบเหตุต้องรายงาน</vt:lpstr>
      <vt:lpstr>ภาพนิ่ง 26</vt:lpstr>
      <vt:lpstr>ภาพนิ่ง 27</vt:lpstr>
      <vt:lpstr>ขั้นตอนการรายงานอุบัติการณ์สำคัญ/เหตุการณ์สำคัญ</vt:lpstr>
      <vt:lpstr>ขั้นตอนการรายงานอุบัติการณ์ทั่วไป</vt:lpstr>
      <vt:lpstr>ภาพนิ่ง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การบริหารความเสี่ยง โรงพยาบาลหนองบุญมาก</dc:title>
  <dc:creator>MyCom</dc:creator>
  <cp:lastModifiedBy>pc</cp:lastModifiedBy>
  <cp:revision>156</cp:revision>
  <dcterms:created xsi:type="dcterms:W3CDTF">2010-06-02T03:54:10Z</dcterms:created>
  <dcterms:modified xsi:type="dcterms:W3CDTF">2020-06-15T02:51:36Z</dcterms:modified>
</cp:coreProperties>
</file>